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69" r:id="rId4"/>
    <p:sldId id="257" r:id="rId5"/>
    <p:sldId id="261" r:id="rId6"/>
    <p:sldId id="260" r:id="rId7"/>
    <p:sldId id="262" r:id="rId8"/>
    <p:sldId id="263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64" r:id="rId22"/>
    <p:sldId id="265" r:id="rId23"/>
    <p:sldId id="266" r:id="rId24"/>
    <p:sldId id="267" r:id="rId25"/>
    <p:sldId id="268" r:id="rId26"/>
    <p:sldId id="282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BFB6E0-76F4-48DB-8093-D3A1AFD88800}">
          <p14:sldIdLst>
            <p14:sldId id="256"/>
            <p14:sldId id="269"/>
            <p14:sldId id="257"/>
            <p14:sldId id="261"/>
            <p14:sldId id="260"/>
            <p14:sldId id="262"/>
            <p14:sldId id="263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64"/>
            <p14:sldId id="265"/>
            <p14:sldId id="266"/>
            <p14:sldId id="267"/>
            <p14:sldId id="268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53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250CA-3538-4FCC-BC44-6CFCF926D1DE}" type="datetimeFigureOut">
              <a:rPr lang="zh-CN" altLang="en-US" smtClean="0"/>
              <a:t>2018/8/1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D76B7-5136-4BF7-AC6A-6CBB242855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128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D76B7-5136-4BF7-AC6A-6CBB242855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67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D76B7-5136-4BF7-AC6A-6CBB242855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209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552" y="16778"/>
            <a:ext cx="860444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2796" y="1600201"/>
            <a:ext cx="7744003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953140" y="2276872"/>
            <a:ext cx="7744003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87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3" r:id="rId4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8/1/2018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wikiar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hlinkClick r:id="rId2"/>
          </p:cNvPr>
          <p:cNvSpPr txBox="1"/>
          <p:nvPr/>
        </p:nvSpPr>
        <p:spPr>
          <a:xfrm>
            <a:off x="0" y="6597932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Our homepage: https://minghust.github.io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923927" y="4049889"/>
            <a:ext cx="1296146" cy="327162"/>
          </a:xfrm>
          <a:prstGeom prst="roundRect">
            <a:avLst>
              <a:gd name="adj" fmla="val 50000"/>
            </a:avLst>
          </a:prstGeom>
          <a:solidFill>
            <a:schemeClr val="bg1">
              <a:alpha val="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Group 5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3501008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Jiang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Shuyu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Liu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Ziqian</a:t>
            </a:r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   Zhang Ming   Zhang </a:t>
            </a:r>
            <a:r>
              <a:rPr lang="en-US" altLang="ko-KR" sz="1200" b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Jiacan</a:t>
            </a:r>
            <a:endParaRPr lang="en-US" altLang="ko-KR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0" y="2924944"/>
            <a:ext cx="9144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Nerd’s Gallery</a:t>
            </a:r>
            <a:r>
              <a:rPr lang="en-US" altLang="ko-KR" sz="3600" b="1" dirty="0">
                <a:solidFill>
                  <a:schemeClr val="bg1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: CD For Paintings</a:t>
            </a: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GN Algorithm Analysis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96752"/>
            <a:ext cx="7744003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Analysis </a:t>
            </a:r>
            <a:r>
              <a:rPr lang="x-none" altLang="en-US" b="1" dirty="0" smtClean="0"/>
              <a:t>1</a:t>
            </a:r>
            <a:endParaRPr lang="x-none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0" y="1745376"/>
            <a:ext cx="9144000" cy="5112624"/>
          </a:xfrm>
        </p:spPr>
        <p:txBody>
          <a:bodyPr/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altLang="zh-CN" sz="1800" dirty="0" smtClean="0"/>
              <a:t>The communities of Cubism, Magic Realism, Naive Art, Surrealism is closed to each other from the result. 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altLang="zh-CN" sz="1800" dirty="0" smtClean="0"/>
              <a:t>CNN </a:t>
            </a:r>
            <a:r>
              <a:rPr lang="en-US" altLang="zh-CN" sz="1800" dirty="0"/>
              <a:t>recognition accuracy for </a:t>
            </a:r>
            <a:r>
              <a:rPr lang="x-none" altLang="en-US" sz="1800" dirty="0"/>
              <a:t>the 4 </a:t>
            </a:r>
            <a:r>
              <a:rPr lang="en-US" altLang="zh-CN" sz="1800" dirty="0" smtClean="0"/>
              <a:t>painting style</a:t>
            </a:r>
            <a:r>
              <a:rPr lang="x-none" altLang="en-US" sz="1800" dirty="0" smtClean="0"/>
              <a:t>s</a:t>
            </a:r>
            <a:r>
              <a:rPr lang="en-US" altLang="zh-CN" sz="1800" dirty="0" smtClean="0"/>
              <a:t> </a:t>
            </a:r>
            <a:r>
              <a:rPr lang="x-none" altLang="en-US" sz="1800" dirty="0" smtClean="0"/>
              <a:t>is </a:t>
            </a:r>
            <a:r>
              <a:rPr lang="x-none" altLang="en-US" sz="1800" b="1" dirty="0" smtClean="0"/>
              <a:t>81.25%</a:t>
            </a:r>
            <a:r>
              <a:rPr lang="x-none" altLang="en-US" sz="1800" dirty="0" smtClean="0"/>
              <a:t>.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Naive Art and Cubism seem reperated, but they are generally connected to others.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30" y="3357880"/>
            <a:ext cx="6490335" cy="340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2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 Algorithm Analysis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96752"/>
            <a:ext cx="7744003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Analysis </a:t>
            </a:r>
            <a:r>
              <a:rPr lang="x-none" altLang="en-US" b="1" dirty="0" smtClean="0"/>
              <a:t>1</a:t>
            </a:r>
            <a:endParaRPr lang="x-none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0" y="1635125"/>
            <a:ext cx="9144000" cy="5227955"/>
          </a:xfrm>
        </p:spPr>
        <p:txBody>
          <a:bodyPr/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There are many connections between 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the 4 style paintings, Some examples here.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a) "Magic realism-3", "Surrealism-19"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b) "</a:t>
            </a:r>
            <a:r>
              <a:rPr lang="x-none" altLang="en-US" sz="1200" dirty="0" smtClean="0">
                <a:sym typeface="+mn-ea"/>
              </a:rPr>
              <a:t>Surrealism-3</a:t>
            </a:r>
            <a:r>
              <a:rPr lang="x-none" altLang="en-US" sz="1200" dirty="0" smtClean="0"/>
              <a:t>", "Cubism-5"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c) "Cubism-11", "Magic realism-6", "Naive art-16"</a:t>
            </a:r>
          </a:p>
          <a:p>
            <a:pPr>
              <a:buFont typeface="Arial" panose="02080604020202020204" charset="0"/>
            </a:pPr>
            <a:endParaRPr lang="x-none" altLang="en-US" sz="1200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We can get some commonality between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them and we have found some reference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to prove this.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a) Surrealism is a further development of Collage, Cubism, 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 and Dada. (</a:t>
            </a:r>
            <a:r>
              <a:rPr lang="x-none" altLang="en-US" sz="1200" i="1" dirty="0" smtClean="0"/>
              <a:t>infoplease.com</a:t>
            </a:r>
            <a:r>
              <a:rPr lang="x-none" altLang="en-US" sz="1200" dirty="0" smtClean="0"/>
              <a:t>)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b) Both Surrealism and Magic Realism use a mixture of realism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and fantastic elements. (</a:t>
            </a:r>
            <a:r>
              <a:rPr lang="x-none" altLang="en-US" sz="1200" i="1" dirty="0" smtClean="0"/>
              <a:t>Mia Feigelson Gallery introduction</a:t>
            </a:r>
            <a:r>
              <a:rPr lang="x-none" altLang="en-US" sz="1200" dirty="0" smtClean="0"/>
              <a:t>)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c) Important influences on Magic Realism  came from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the Naive art of Henri Rousseau and the 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Metaphysical works of Giorgio de Chirico. 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(</a:t>
            </a:r>
            <a:r>
              <a:rPr lang="x-none" altLang="en-US" sz="1200" i="1" dirty="0" smtClean="0"/>
              <a:t>tendreams.org/Magic-art.htm</a:t>
            </a:r>
            <a:r>
              <a:rPr lang="x-none" altLang="en-US" sz="1200" dirty="0" smtClean="0"/>
              <a:t>)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</a:t>
            </a:r>
          </a:p>
        </p:txBody>
      </p:sp>
      <p:pic>
        <p:nvPicPr>
          <p:cNvPr id="5" name="图片 4" descr="avigdor-arikha_the-library-19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1772920"/>
            <a:ext cx="1029970" cy="1358900"/>
          </a:xfrm>
          <a:prstGeom prst="rect">
            <a:avLst/>
          </a:prstGeom>
        </p:spPr>
      </p:pic>
      <p:pic>
        <p:nvPicPr>
          <p:cNvPr id="7" name="图片 6" descr="albin-brunovsky_unknown-title-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15" y="1772920"/>
            <a:ext cx="929005" cy="13582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57265" y="3068955"/>
            <a:ext cx="117411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Magic realism-3</a:t>
            </a:r>
            <a:endParaRPr lang="zh-CN" altLang="en-US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7524115" y="3068955"/>
            <a:ext cx="98933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 dirty="0"/>
              <a:t>Surrealism-19</a:t>
            </a:r>
          </a:p>
        </p:txBody>
      </p:sp>
      <p:pic>
        <p:nvPicPr>
          <p:cNvPr id="12" name="图片 11" descr="alekos-kontopoulos_he-wasn-t-18-19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3500755"/>
            <a:ext cx="1147445" cy="1283970"/>
          </a:xfrm>
          <a:prstGeom prst="rect">
            <a:avLst/>
          </a:prstGeom>
        </p:spPr>
      </p:pic>
      <p:pic>
        <p:nvPicPr>
          <p:cNvPr id="13" name="图片 12" descr="andre-masson_little-genius-of-whea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5870" y="3500755"/>
            <a:ext cx="917575" cy="12738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72225" y="4725035"/>
            <a:ext cx="10325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Cubism-5</a:t>
            </a:r>
            <a:endParaRPr lang="zh-CN" altLang="en-US" sz="1000"/>
          </a:p>
        </p:txBody>
      </p:sp>
      <p:sp>
        <p:nvSpPr>
          <p:cNvPr id="15" name="文本框 14"/>
          <p:cNvSpPr txBox="1"/>
          <p:nvPr/>
        </p:nvSpPr>
        <p:spPr>
          <a:xfrm>
            <a:off x="7668260" y="4725035"/>
            <a:ext cx="96075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Surrealism-3</a:t>
            </a:r>
            <a:endParaRPr lang="zh-CN" altLang="en-US" sz="1000"/>
          </a:p>
        </p:txBody>
      </p:sp>
      <p:sp>
        <p:nvSpPr>
          <p:cNvPr id="16" name="矩形 15"/>
          <p:cNvSpPr/>
          <p:nvPr/>
        </p:nvSpPr>
        <p:spPr>
          <a:xfrm>
            <a:off x="5939790" y="1700530"/>
            <a:ext cx="271272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939790" y="3429000"/>
            <a:ext cx="2712720" cy="148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avigdor-arikha_canadian-envelope-19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690" y="5229225"/>
            <a:ext cx="1358265" cy="1128395"/>
          </a:xfrm>
          <a:prstGeom prst="rect">
            <a:avLst/>
          </a:prstGeom>
        </p:spPr>
      </p:pic>
      <p:pic>
        <p:nvPicPr>
          <p:cNvPr id="24" name="图片 23" descr="antonio-ligabue_flight-into-egyp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870" y="5229225"/>
            <a:ext cx="1332230" cy="1092835"/>
          </a:xfrm>
          <a:prstGeom prst="rect">
            <a:avLst/>
          </a:prstGeom>
        </p:spPr>
      </p:pic>
      <p:pic>
        <p:nvPicPr>
          <p:cNvPr id="25" name="图片 24" descr="andre-masson_no-name-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800" y="5156835"/>
            <a:ext cx="1019810" cy="11811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075555" y="6309360"/>
            <a:ext cx="80962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Cubism-11</a:t>
            </a:r>
            <a:endParaRPr lang="zh-CN" altLang="en-US" sz="1000"/>
          </a:p>
        </p:txBody>
      </p:sp>
      <p:sp>
        <p:nvSpPr>
          <p:cNvPr id="28" name="文本框 27"/>
          <p:cNvSpPr txBox="1"/>
          <p:nvPr/>
        </p:nvSpPr>
        <p:spPr>
          <a:xfrm>
            <a:off x="7884160" y="6309360"/>
            <a:ext cx="104394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sz="1000" dirty="0" smtClean="0">
                <a:sym typeface="+mn-ea"/>
              </a:rPr>
              <a:t>Naive art-16</a:t>
            </a:r>
            <a:endParaRPr lang="x-none" sz="1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6299835" y="6309360"/>
            <a:ext cx="117602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Magic realism-6</a:t>
            </a:r>
            <a:endParaRPr lang="zh-CN" altLang="en-US" sz="1000" dirty="0"/>
          </a:p>
        </p:txBody>
      </p:sp>
      <p:sp>
        <p:nvSpPr>
          <p:cNvPr id="30" name="矩形 29"/>
          <p:cNvSpPr/>
          <p:nvPr/>
        </p:nvSpPr>
        <p:spPr>
          <a:xfrm>
            <a:off x="4932045" y="5085080"/>
            <a:ext cx="4091940" cy="143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11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 Algorithm Analysis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96752"/>
            <a:ext cx="7744003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Analysis </a:t>
            </a:r>
            <a:r>
              <a:rPr lang="x-none" altLang="en-US" b="1" dirty="0" smtClean="0"/>
              <a:t>2</a:t>
            </a:r>
            <a:endParaRPr lang="x-none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635" y="1746250"/>
            <a:ext cx="9120505" cy="5112385"/>
          </a:xfrm>
        </p:spPr>
        <p:txBody>
          <a:bodyPr/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Color Field</a:t>
            </a:r>
            <a:r>
              <a:rPr lang="en-US" altLang="zh-CN" sz="1800" dirty="0" smtClean="0"/>
              <a:t> painting</a:t>
            </a:r>
            <a:r>
              <a:rPr lang="x-none" altLang="en-US" sz="1800" dirty="0" smtClean="0"/>
              <a:t>, </a:t>
            </a:r>
            <a:r>
              <a:rPr lang="en-US" altLang="zh-CN" sz="1800" dirty="0" smtClean="0"/>
              <a:t>Minimalism </a:t>
            </a:r>
            <a:r>
              <a:rPr lang="x-none" altLang="en-US" sz="1800" dirty="0" smtClean="0"/>
              <a:t>are different styles while they have 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something in common with Abstract Expressionism.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altLang="zh-CN" sz="1800" dirty="0" smtClean="0"/>
              <a:t>CNN </a:t>
            </a:r>
            <a:r>
              <a:rPr lang="en-US" altLang="zh-CN" sz="1800" dirty="0"/>
              <a:t>recognition accuracy </a:t>
            </a:r>
            <a:r>
              <a:rPr lang="x-none" altLang="en-US" sz="1800" dirty="0" smtClean="0"/>
              <a:t>is </a:t>
            </a:r>
            <a:r>
              <a:rPr lang="x-none" altLang="en-US" sz="1800" b="1" dirty="0" smtClean="0"/>
              <a:t>90.0%</a:t>
            </a:r>
            <a:r>
              <a:rPr lang="x-none" altLang="en-US" sz="1800" dirty="0" smtClean="0"/>
              <a:t>.</a:t>
            </a:r>
          </a:p>
          <a:p>
            <a:pPr marL="285750" indent="-285750">
              <a:buFont typeface="Arial" panose="02080604020202020204" charset="0"/>
              <a:buChar char="•"/>
            </a:pPr>
            <a:endParaRPr lang="x-none" altLang="en-US" sz="18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205" y="2708910"/>
            <a:ext cx="6333490" cy="411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16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 Algorithm Analysis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96752"/>
            <a:ext cx="7744003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Analysis </a:t>
            </a:r>
            <a:r>
              <a:rPr lang="x-none" altLang="en-US" b="1" dirty="0" smtClean="0"/>
              <a:t>2</a:t>
            </a:r>
            <a:endParaRPr lang="x-none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0" y="1635125"/>
            <a:ext cx="9144000" cy="5227955"/>
          </a:xfrm>
        </p:spPr>
        <p:txBody>
          <a:bodyPr/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Color Field painting and Minimalism have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two paintings in the same style.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"Minimalism-15" and "Color Field-13" are both in light color.</a:t>
            </a:r>
          </a:p>
          <a:p>
            <a:pPr>
              <a:buFont typeface="Arial" panose="02080604020202020204" charset="0"/>
            </a:pPr>
            <a:endParaRPr lang="x-none" altLang="en-US" sz="1200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Abstract Expressionism has connections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with Color Field painting and Minimalism.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 a) "Color Field -7", "abstract-expressionism-14"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>
                <a:sym typeface="+mn-ea"/>
              </a:rPr>
              <a:t>           b) "Minimalism-6", "abstract-expressionism-8"</a:t>
            </a:r>
          </a:p>
          <a:p>
            <a:pPr>
              <a:buFont typeface="Arial" panose="02080604020202020204" charset="0"/>
            </a:pPr>
            <a:endParaRPr lang="x-none" altLang="en-US" sz="1200" dirty="0" smtClean="0"/>
          </a:p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We have found some reference and known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that both Minimalism and Color Field are 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developed from Abstract Expressionism.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a) Color Field painting is a style of abstract painting. It was 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inspired by European modernism and closely related to 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Abstract Expressionism. (</a:t>
            </a:r>
            <a:r>
              <a:rPr lang="x-none" altLang="en-US" sz="1200" i="1" dirty="0" smtClean="0"/>
              <a:t>wikipedia</a:t>
            </a:r>
            <a:r>
              <a:rPr lang="x-none" altLang="en-US" sz="1200" dirty="0" smtClean="0"/>
              <a:t>)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b) Morris Louis's painting Where 1960, was a major innovation 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that moved Abstract Expressionist painting forward in a new </a:t>
            </a:r>
            <a:br>
              <a:rPr lang="x-none" altLang="en-US" sz="1200" dirty="0" smtClean="0"/>
            </a:br>
            <a:r>
              <a:rPr lang="x-none" altLang="en-US" sz="1200" dirty="0" smtClean="0"/>
              <a:t>          direction toward Color Field and Minimalism. (</a:t>
            </a:r>
            <a:r>
              <a:rPr lang="x-none" altLang="en-US" sz="1200" i="1" dirty="0" smtClean="0">
                <a:sym typeface="+mn-ea"/>
              </a:rPr>
              <a:t>wikipedia</a:t>
            </a:r>
            <a:r>
              <a:rPr lang="x-none" altLang="en-US" sz="1200" dirty="0" smtClean="0"/>
              <a:t>)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83934" y="3068955"/>
            <a:ext cx="113855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Minimalism-15</a:t>
            </a:r>
            <a:endParaRPr lang="zh-CN" altLang="en-US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7524115" y="3068955"/>
            <a:ext cx="1076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 dirty="0"/>
              <a:t>Color Field-13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060440" y="4728210"/>
            <a:ext cx="10325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 dirty="0">
                <a:sym typeface="+mn-ea"/>
              </a:rPr>
              <a:t>Color Field-7</a:t>
            </a:r>
            <a:endParaRPr lang="zh-CN" altLang="en-US" sz="1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001702" y="4734560"/>
            <a:ext cx="177673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 dirty="0"/>
              <a:t>Abstract Expressionism-14</a:t>
            </a:r>
          </a:p>
        </p:txBody>
      </p:sp>
      <p:sp>
        <p:nvSpPr>
          <p:cNvPr id="16" name="矩形 15"/>
          <p:cNvSpPr/>
          <p:nvPr/>
        </p:nvSpPr>
        <p:spPr>
          <a:xfrm>
            <a:off x="5939790" y="1700530"/>
            <a:ext cx="271272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939790" y="3429000"/>
            <a:ext cx="2712720" cy="148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angelo-de-sousa_86-3-15q-19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1844675"/>
            <a:ext cx="1193800" cy="1190625"/>
          </a:xfrm>
          <a:prstGeom prst="rect">
            <a:avLst/>
          </a:prstGeom>
        </p:spPr>
      </p:pic>
      <p:pic>
        <p:nvPicPr>
          <p:cNvPr id="8" name="图片 7" descr="anne-appleby_verona-variation-4-20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70" y="1844675"/>
            <a:ext cx="1220470" cy="1220470"/>
          </a:xfrm>
          <a:prstGeom prst="rect">
            <a:avLst/>
          </a:prstGeom>
        </p:spPr>
      </p:pic>
      <p:pic>
        <p:nvPicPr>
          <p:cNvPr id="11" name="图片 10" descr="andre-pierre-arnal_ficelage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385" y="3485812"/>
            <a:ext cx="772160" cy="1262380"/>
          </a:xfrm>
          <a:prstGeom prst="rect">
            <a:avLst/>
          </a:prstGeom>
        </p:spPr>
      </p:pic>
      <p:pic>
        <p:nvPicPr>
          <p:cNvPr id="17" name="图片 16" descr="alice-baber_before-songs-19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3511978"/>
            <a:ext cx="840740" cy="127254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39790" y="5013325"/>
            <a:ext cx="2712720" cy="148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915468" y="6262334"/>
            <a:ext cx="1656164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 dirty="0">
                <a:sym typeface="+mn-ea"/>
              </a:rPr>
              <a:t>Abstract Expressionism-8</a:t>
            </a:r>
            <a:endParaRPr lang="zh-CN" altLang="en-US" sz="1000" dirty="0"/>
          </a:p>
        </p:txBody>
      </p:sp>
      <p:pic>
        <p:nvPicPr>
          <p:cNvPr id="22" name="图片 21" descr="agnes-martin_untitled-1977-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2360" y="5085080"/>
            <a:ext cx="1132840" cy="1139190"/>
          </a:xfrm>
          <a:prstGeom prst="rect">
            <a:avLst/>
          </a:prstGeom>
        </p:spPr>
      </p:pic>
      <p:pic>
        <p:nvPicPr>
          <p:cNvPr id="27" name="图片 26" descr="ad-reinhardt_number-107-19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980" y="5085080"/>
            <a:ext cx="524510" cy="116014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7524115" y="6236970"/>
            <a:ext cx="10325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Minimalism-6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4067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 Algorithm Analysis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96752"/>
            <a:ext cx="7744003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Analysis </a:t>
            </a:r>
            <a:r>
              <a:rPr lang="x-none" altLang="en-US" b="1" dirty="0" smtClean="0"/>
              <a:t>3</a:t>
            </a:r>
            <a:endParaRPr lang="x-none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635" y="1746250"/>
            <a:ext cx="9120505" cy="5112385"/>
          </a:xfrm>
        </p:spPr>
        <p:txBody>
          <a:bodyPr/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Abstract Expressionism and Art Informal have strong connections.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altLang="zh-CN" sz="1800" dirty="0" smtClean="0"/>
              <a:t>CNN </a:t>
            </a:r>
            <a:r>
              <a:rPr lang="en-US" altLang="zh-CN" sz="1800" dirty="0"/>
              <a:t>recognition accuracy </a:t>
            </a:r>
            <a:r>
              <a:rPr lang="x-none" altLang="en-US" sz="1800" dirty="0" smtClean="0"/>
              <a:t>is </a:t>
            </a:r>
            <a:r>
              <a:rPr lang="x-none" altLang="en-US" sz="1800" b="1" dirty="0" smtClean="0"/>
              <a:t>82.5%</a:t>
            </a:r>
            <a:r>
              <a:rPr lang="x-none" altLang="en-US" sz="1800" dirty="0" smtClean="0"/>
              <a:t>. It means that the CNN doesn't 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distinguish the two styles very well.</a:t>
            </a:r>
          </a:p>
          <a:p>
            <a:pPr marL="285750" indent="-285750">
              <a:buFont typeface="Arial" panose="02080604020202020204" charset="0"/>
              <a:buChar char="•"/>
            </a:pPr>
            <a:endParaRPr lang="x-none" altLang="en-US" sz="180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95" y="2799080"/>
            <a:ext cx="9151620" cy="407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7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 Algorithm Analysis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96752"/>
            <a:ext cx="7744003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Analysis </a:t>
            </a:r>
            <a:r>
              <a:rPr lang="x-none" altLang="en-US" b="1" dirty="0" smtClean="0"/>
              <a:t>3</a:t>
            </a:r>
            <a:endParaRPr lang="x-none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0" y="1635125"/>
            <a:ext cx="9144000" cy="5227955"/>
          </a:xfrm>
        </p:spPr>
        <p:txBody>
          <a:bodyPr/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Difference between </a:t>
            </a:r>
            <a:r>
              <a:rPr lang="x-none" altLang="en-US" sz="1800" dirty="0" smtClean="0">
                <a:sym typeface="+mn-ea"/>
              </a:rPr>
              <a:t>Abstract Expressionism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>
                <a:sym typeface="+mn-ea"/>
              </a:rPr>
              <a:t>    and Art Informal is small. Examples here.</a:t>
            </a:r>
            <a:endParaRPr lang="x-none" altLang="en-US" sz="1800" dirty="0" smtClean="0"/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 a) "Abstract Expressionism-12", "Art Informal-5"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>
                <a:sym typeface="+mn-ea"/>
              </a:rPr>
              <a:t>           b) "Abstract Expressionism-19", "Art Informal-16"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>
                <a:sym typeface="+mn-ea"/>
              </a:rPr>
              <a:t>       The two styles are quite similar from the pictures.</a:t>
            </a:r>
          </a:p>
          <a:p>
            <a:pPr>
              <a:buFont typeface="Arial" panose="02080604020202020204" charset="0"/>
            </a:pPr>
            <a:endParaRPr lang="x-none" altLang="en-US" sz="1200" dirty="0" smtClean="0">
              <a:sym typeface="+mn-ea"/>
            </a:endParaRPr>
          </a:p>
          <a:p>
            <a:pPr>
              <a:buFont typeface="Arial" panose="02080604020202020204" charset="0"/>
            </a:pPr>
            <a:endParaRPr lang="x-none" altLang="en-US" sz="1200" dirty="0" smtClean="0">
              <a:sym typeface="+mn-ea"/>
            </a:endParaRPr>
          </a:p>
          <a:p>
            <a:pPr marL="171450" indent="-171450">
              <a:buFont typeface="Arial" panose="02080604020202020204" charset="0"/>
              <a:buChar char="•"/>
            </a:pPr>
            <a:r>
              <a:rPr lang="x-none" altLang="en-US" sz="1800" dirty="0" smtClean="0"/>
              <a:t> There also are evidence to prove this.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The artists associated with Art Informel are sometimes called 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the international equivalents of the Abstract Expressionists.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(</a:t>
            </a:r>
            <a:r>
              <a:rPr lang="x-none" altLang="en-US" sz="1200" i="1" dirty="0" smtClean="0"/>
              <a:t>ideelart.com</a:t>
            </a:r>
            <a:r>
              <a:rPr lang="x-none" altLang="en-US" sz="1200" dirty="0" smtClean="0"/>
              <a:t>)</a:t>
            </a:r>
            <a:br>
              <a:rPr lang="x-none" altLang="en-US" sz="1200" dirty="0" smtClean="0"/>
            </a:br>
            <a:endParaRPr lang="x-none" altLang="en-US" sz="1200" dirty="0" smtClean="0"/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819567" y="3052445"/>
            <a:ext cx="1728678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Abstract Expressionism-12</a:t>
            </a:r>
            <a:endParaRPr lang="zh-CN" altLang="en-US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7703502" y="3059430"/>
            <a:ext cx="100965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Art Informal-5</a:t>
            </a:r>
            <a:endParaRPr lang="x-none" altLang="zh-CN" sz="10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852021" y="4942205"/>
            <a:ext cx="103251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Art Informal-16</a:t>
            </a:r>
            <a:endParaRPr lang="zh-CN" altLang="en-US" sz="1000" dirty="0"/>
          </a:p>
        </p:txBody>
      </p:sp>
      <p:sp>
        <p:nvSpPr>
          <p:cNvPr id="16" name="矩形 15"/>
          <p:cNvSpPr/>
          <p:nvPr/>
        </p:nvSpPr>
        <p:spPr>
          <a:xfrm>
            <a:off x="5868144" y="1701165"/>
            <a:ext cx="3000266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868144" y="3484880"/>
            <a:ext cx="3000266" cy="31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 descr="albert-rafols-casamada_unknown-title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870" y="1844675"/>
            <a:ext cx="1198880" cy="1198880"/>
          </a:xfrm>
          <a:prstGeom prst="rect">
            <a:avLst/>
          </a:prstGeom>
        </p:spPr>
      </p:pic>
      <p:pic>
        <p:nvPicPr>
          <p:cNvPr id="7" name="图片 6" descr="alexander-liberman_untitled-abstract-19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622" y="1852295"/>
            <a:ext cx="929005" cy="1216660"/>
          </a:xfrm>
          <a:prstGeom prst="rect">
            <a:avLst/>
          </a:prstGeom>
        </p:spPr>
      </p:pic>
      <p:pic>
        <p:nvPicPr>
          <p:cNvPr id="12" name="图片 11" descr="alfred-manessier_le-sang-et-l-eau-19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394" y="3518535"/>
            <a:ext cx="1929765" cy="1412240"/>
          </a:xfrm>
          <a:prstGeom prst="rect">
            <a:avLst/>
          </a:prstGeom>
        </p:spPr>
      </p:pic>
      <p:pic>
        <p:nvPicPr>
          <p:cNvPr id="13" name="图片 12" descr="arthur-pinajian_untitled-landscape-bellport-no-732-19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301" y="5166995"/>
            <a:ext cx="1631950" cy="12865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511661" y="6444717"/>
            <a:ext cx="1713230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Abstract Expressionism-19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90644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 Algorithm Analysis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96752"/>
            <a:ext cx="7744003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Analysis </a:t>
            </a:r>
            <a:r>
              <a:rPr lang="x-none" altLang="en-US" b="1" dirty="0" smtClean="0"/>
              <a:t>4</a:t>
            </a:r>
            <a:endParaRPr lang="x-none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635" y="1746250"/>
            <a:ext cx="9120505" cy="5112385"/>
          </a:xfrm>
        </p:spPr>
        <p:txBody>
          <a:bodyPr/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Impressionism and Post-Impressionism also have strong connections.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altLang="zh-CN" sz="1800" dirty="0" smtClean="0"/>
              <a:t>CNN </a:t>
            </a:r>
            <a:r>
              <a:rPr lang="en-US" altLang="zh-CN" sz="1800" dirty="0"/>
              <a:t>recognition accuracy </a:t>
            </a:r>
            <a:r>
              <a:rPr lang="x-none" altLang="en-US" sz="1800" dirty="0" smtClean="0"/>
              <a:t>is </a:t>
            </a:r>
            <a:r>
              <a:rPr lang="x-none" altLang="en-US" sz="1800" b="1" dirty="0" smtClean="0"/>
              <a:t>90.0%</a:t>
            </a:r>
            <a:r>
              <a:rPr lang="x-none" altLang="en-US" sz="1800" dirty="0" smtClean="0"/>
              <a:t>. </a:t>
            </a:r>
          </a:p>
          <a:p>
            <a:pPr marL="285750" indent="-285750">
              <a:buFont typeface="Arial" panose="02080604020202020204" charset="0"/>
              <a:buChar char="•"/>
            </a:pPr>
            <a:endParaRPr lang="x-none" altLang="en-US" sz="1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" y="2432050"/>
            <a:ext cx="9119235" cy="44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3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 Algorithm Analysis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96752"/>
            <a:ext cx="7744003" cy="460648"/>
          </a:xfrm>
        </p:spPr>
        <p:txBody>
          <a:bodyPr/>
          <a:lstStyle/>
          <a:p>
            <a:pPr lvl="0"/>
            <a:r>
              <a:rPr lang="en-US" altLang="ko-KR" b="1" dirty="0" smtClean="0"/>
              <a:t>Analysis </a:t>
            </a:r>
            <a:r>
              <a:rPr lang="x-none" altLang="en-US" b="1" dirty="0" smtClean="0"/>
              <a:t>4</a:t>
            </a:r>
            <a:endParaRPr lang="x-none" altLang="en-US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0" y="1635125"/>
            <a:ext cx="9144000" cy="5227955"/>
          </a:xfrm>
        </p:spPr>
        <p:txBody>
          <a:bodyPr/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x-none" altLang="en-US" sz="1800" dirty="0" smtClean="0"/>
              <a:t>Impressionism and Post-Impressionism are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developed from France in 19th centuray, so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it's reasonable that their communities to be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 together. Here are the examples.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 a) "Abstract Expressionism-12", "Art Informal-5"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>
                <a:sym typeface="+mn-ea"/>
              </a:rPr>
              <a:t>           b) "Abstract Expressionism-19", "Art Informal-16"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>
                <a:sym typeface="+mn-ea"/>
              </a:rPr>
              <a:t>       </a:t>
            </a:r>
          </a:p>
          <a:p>
            <a:pPr marL="171450" indent="-171450">
              <a:buFont typeface="Arial" panose="02080604020202020204" charset="0"/>
              <a:buChar char="•"/>
            </a:pPr>
            <a:r>
              <a:rPr lang="x-none" altLang="en-US" sz="1800" dirty="0" smtClean="0"/>
              <a:t> History of the Impressionism and Post </a:t>
            </a:r>
          </a:p>
          <a:p>
            <a:pPr>
              <a:buFont typeface="Arial" panose="02080604020202020204" charset="0"/>
            </a:pPr>
            <a:r>
              <a:rPr lang="x-none" altLang="en-US" sz="1800" dirty="0" smtClean="0"/>
              <a:t>   Impressionsim can be found.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Both Impressionism and Post-Impressionism refer to 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influential artistic movements arising in late 19th-century France.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      (ideelart.com)</a:t>
            </a:r>
          </a:p>
          <a:p>
            <a:pPr>
              <a:buFont typeface="Arial" panose="02080604020202020204" charset="0"/>
            </a:pPr>
            <a:r>
              <a:rPr lang="x-none" altLang="en-US" sz="1200" dirty="0" smtClean="0"/>
              <a:t>    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13450" y="3068955"/>
            <a:ext cx="143065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Impressionism-20</a:t>
            </a:r>
            <a:endParaRPr lang="zh-CN" altLang="en-US" sz="1000" dirty="0"/>
          </a:p>
        </p:txBody>
      </p:sp>
      <p:sp>
        <p:nvSpPr>
          <p:cNvPr id="10" name="文本框 9"/>
          <p:cNvSpPr txBox="1"/>
          <p:nvPr/>
        </p:nvSpPr>
        <p:spPr>
          <a:xfrm>
            <a:off x="7313295" y="3068955"/>
            <a:ext cx="155638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 dirty="0"/>
              <a:t>Post-Impressionism-14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973887" y="4958080"/>
            <a:ext cx="123253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en-US" sz="1000" dirty="0" smtClean="0">
                <a:sym typeface="+mn-ea"/>
              </a:rPr>
              <a:t>Impresssionism-5</a:t>
            </a:r>
            <a:endParaRPr lang="zh-CN" altLang="en-US" sz="1000" dirty="0"/>
          </a:p>
        </p:txBody>
      </p:sp>
      <p:sp>
        <p:nvSpPr>
          <p:cNvPr id="16" name="矩形 15"/>
          <p:cNvSpPr/>
          <p:nvPr/>
        </p:nvSpPr>
        <p:spPr>
          <a:xfrm>
            <a:off x="5890260" y="1853565"/>
            <a:ext cx="305625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155690" y="3500755"/>
            <a:ext cx="2712720" cy="315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dk1">
                        <a:tint val="50000"/>
                        <a:satMod val="300000"/>
                      </a:schemeClr>
                    </a:gs>
                    <a:gs pos="35000">
                      <a:schemeClr val="dk1">
                        <a:tint val="37000"/>
                        <a:satMod val="300000"/>
                      </a:schemeClr>
                    </a:gs>
                    <a:gs pos="100000">
                      <a:schemeClr val="dk1">
                        <a:tint val="15000"/>
                        <a:satMod val="350000"/>
                      </a:schemeClr>
                    </a:gs>
                  </a:gsLst>
                  <a:lin ang="16200000" scaled="1"/>
                </a:gradFill>
              </a14:hiddenFill>
            </a:ext>
          </a:ex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34503" y="6382385"/>
            <a:ext cx="152336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sz="1000" dirty="0"/>
              <a:t>Post-Impressionism-16</a:t>
            </a:r>
          </a:p>
        </p:txBody>
      </p:sp>
      <p:pic>
        <p:nvPicPr>
          <p:cNvPr id="2" name="图片 1" descr="adam-baltatu_still-life-with-apples-and-pipk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450" y="2099310"/>
            <a:ext cx="1299845" cy="958215"/>
          </a:xfrm>
          <a:prstGeom prst="rect">
            <a:avLst/>
          </a:prstGeom>
        </p:spPr>
      </p:pic>
      <p:pic>
        <p:nvPicPr>
          <p:cNvPr id="8" name="图片 7" descr="albert-marquet_pons-charente-maritime-19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2132965"/>
            <a:ext cx="1304925" cy="907415"/>
          </a:xfrm>
          <a:prstGeom prst="rect">
            <a:avLst/>
          </a:prstGeom>
        </p:spPr>
      </p:pic>
      <p:pic>
        <p:nvPicPr>
          <p:cNvPr id="11" name="图片 10" descr="adam-baltatu_br-ne-ti-landscap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880" y="3644900"/>
            <a:ext cx="1736725" cy="1313180"/>
          </a:xfrm>
          <a:prstGeom prst="rect">
            <a:avLst/>
          </a:prstGeom>
        </p:spPr>
      </p:pic>
      <p:pic>
        <p:nvPicPr>
          <p:cNvPr id="15" name="图片 14" descr="alekos-kontopoulos_the-forest-19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025" y="5156835"/>
            <a:ext cx="1572260" cy="12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3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How about the CPM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107504" y="1628800"/>
            <a:ext cx="3079906" cy="3672408"/>
          </a:xfrm>
        </p:spPr>
        <p:txBody>
          <a:bodyPr/>
          <a:lstStyle/>
          <a:p>
            <a:pPr latinLnBrk="0">
              <a:lnSpc>
                <a:spcPct val="114000"/>
              </a:lnSpc>
            </a:pPr>
            <a:r>
              <a:rPr lang="en-US" altLang="zh-CN" sz="2000" dirty="0">
                <a:solidFill>
                  <a:schemeClr val="tx1"/>
                </a:solidFill>
              </a:rPr>
              <a:t>Using CPM to detect communities is a good way to find group-group relations ,as it’s shown in the picture. However, In clustered areas, the boundaries between communities and communities have also become blurred. </a:t>
            </a:r>
            <a:endParaRPr lang="zh-CN" altLang="en-US" sz="2000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5" name="内容占位符 7">
            <a:extLst>
              <a:ext uri="{FF2B5EF4-FFF2-40B4-BE49-F238E27FC236}">
                <a16:creationId xmlns:a16="http://schemas.microsoft.com/office/drawing/2014/main" id="{1B928337-A6B0-4C0C-A2C9-9E139DDD08FF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17" y="1185404"/>
            <a:ext cx="5692983" cy="569298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4168" y="6381328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zh-CN" sz="1400" dirty="0"/>
              <a:t>Modularity=0.66</a:t>
            </a:r>
          </a:p>
        </p:txBody>
      </p:sp>
    </p:spTree>
    <p:extLst>
      <p:ext uri="{BB962C8B-B14F-4D97-AF65-F5344CB8AC3E}">
        <p14:creationId xmlns:p14="http://schemas.microsoft.com/office/powerpoint/2010/main" val="428640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 from CPM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" y="1747837"/>
            <a:ext cx="841057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Outline</a:t>
            </a:r>
            <a:endParaRPr lang="ko-KR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3DDC9D3-ACFF-4F55-8461-669FAFEDC2A4}"/>
              </a:ext>
            </a:extLst>
          </p:cNvPr>
          <p:cNvSpPr txBox="1"/>
          <p:nvPr/>
        </p:nvSpPr>
        <p:spPr>
          <a:xfrm>
            <a:off x="539552" y="1772816"/>
            <a:ext cx="806489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/>
              <a:t>The data we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/>
              <a:t>The workflow we go through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/>
              <a:t>Insights we get form painting communities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/>
              <a:t>Analysis through algorithms</a:t>
            </a:r>
            <a:endParaRPr lang="zh-CN" altLang="en-US" sz="3000" dirty="0"/>
          </a:p>
        </p:txBody>
      </p:sp>
    </p:spTree>
    <p:extLst>
      <p:ext uri="{BB962C8B-B14F-4D97-AF65-F5344CB8AC3E}">
        <p14:creationId xmlns:p14="http://schemas.microsoft.com/office/powerpoint/2010/main" val="362148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Analysis through Algorithms(1)</a:t>
            </a:r>
            <a:endParaRPr lang="ko-KR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B10DB0-3AD5-4A1B-B863-841699018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t="8268" r="8264" b="6683"/>
          <a:stretch/>
        </p:blipFill>
        <p:spPr>
          <a:xfrm>
            <a:off x="683568" y="1340768"/>
            <a:ext cx="7776864" cy="5184576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87796C06-6088-45AF-8F4C-4A8BA5F7ADCB}"/>
              </a:ext>
            </a:extLst>
          </p:cNvPr>
          <p:cNvSpPr/>
          <p:nvPr/>
        </p:nvSpPr>
        <p:spPr>
          <a:xfrm>
            <a:off x="1457400" y="1196752"/>
            <a:ext cx="3384376" cy="2520280"/>
          </a:xfrm>
          <a:prstGeom prst="wedgeRoundRectCallout">
            <a:avLst>
              <a:gd name="adj1" fmla="val -63216"/>
              <a:gd name="adj2" fmla="val 5803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 latinLnBrk="0"/>
            <a:r>
              <a:rPr lang="en-US" altLang="zh-CN" dirty="0">
                <a:solidFill>
                  <a:schemeClr val="tx1"/>
                </a:solidFill>
              </a:rPr>
              <a:t>Networks with high </a:t>
            </a:r>
            <a:r>
              <a:rPr lang="en-US" altLang="zh-CN" dirty="0" smtClean="0">
                <a:solidFill>
                  <a:schemeClr val="tx1"/>
                </a:solidFill>
              </a:rPr>
              <a:t>modularity have dense connections between the nodes within modules but sparse connections between nodes in different modules.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0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Analysis through Algorithms(2)</a:t>
            </a:r>
            <a:endParaRPr lang="ko-KR" alt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6EF8050-CCB0-45C9-A5BB-134C1E456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7744003" cy="460648"/>
          </a:xfrm>
        </p:spPr>
        <p:txBody>
          <a:bodyPr/>
          <a:lstStyle/>
          <a:p>
            <a:r>
              <a:rPr lang="en-US" altLang="zh-CN" sz="2800" dirty="0"/>
              <a:t>Communities with different </a:t>
            </a:r>
            <a:r>
              <a:rPr lang="en-US" altLang="zh-CN" sz="2800" dirty="0">
                <a:solidFill>
                  <a:schemeClr val="tx1"/>
                </a:solidFill>
              </a:rPr>
              <a:t>modularity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D6D45D-5D5B-4369-AEB9-964A88E56188}"/>
              </a:ext>
            </a:extLst>
          </p:cNvPr>
          <p:cNvSpPr txBox="1"/>
          <p:nvPr/>
        </p:nvSpPr>
        <p:spPr>
          <a:xfrm>
            <a:off x="395536" y="472514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Modularity=0.86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0F52A79-5BA1-42C3-9628-4736AE49A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01" y="2055892"/>
            <a:ext cx="2160240" cy="21602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3C2C6EB-0275-4D99-9E61-4B79E3C992F2}"/>
              </a:ext>
            </a:extLst>
          </p:cNvPr>
          <p:cNvSpPr txBox="1"/>
          <p:nvPr/>
        </p:nvSpPr>
        <p:spPr>
          <a:xfrm>
            <a:off x="3227837" y="472514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Modularity=0.66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2FAE7A6-A29C-48C9-8C74-1539E14267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1416"/>
            <a:ext cx="3260089" cy="26356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CD8255-A724-418F-8300-0830FAC9AB3D}"/>
              </a:ext>
            </a:extLst>
          </p:cNvPr>
          <p:cNvSpPr txBox="1"/>
          <p:nvPr/>
        </p:nvSpPr>
        <p:spPr>
          <a:xfrm>
            <a:off x="539552" y="5589240"/>
            <a:ext cx="774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Based on our experiments, modularity between 0.6 and 0.8 is the most suitable case in our project.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10A3349-944E-41D8-843B-99AA0720339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957" y="1801416"/>
            <a:ext cx="3439727" cy="278092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384212B-BBCA-4EB3-AE0C-0BE63922B8A4}"/>
              </a:ext>
            </a:extLst>
          </p:cNvPr>
          <p:cNvSpPr txBox="1"/>
          <p:nvPr/>
        </p:nvSpPr>
        <p:spPr>
          <a:xfrm>
            <a:off x="6060138" y="472514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Modularity=0.15</a:t>
            </a:r>
          </a:p>
        </p:txBody>
      </p:sp>
    </p:spTree>
    <p:extLst>
      <p:ext uri="{BB962C8B-B14F-4D97-AF65-F5344CB8AC3E}">
        <p14:creationId xmlns:p14="http://schemas.microsoft.com/office/powerpoint/2010/main" val="252663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Analysis through Algorithms(3)</a:t>
            </a:r>
            <a:endParaRPr lang="ko-KR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EB10DB0-3AD5-4A1B-B863-841699018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t="8268" r="8264" b="6683"/>
          <a:stretch/>
        </p:blipFill>
        <p:spPr>
          <a:xfrm>
            <a:off x="395536" y="1268760"/>
            <a:ext cx="7776864" cy="5184576"/>
          </a:xfrm>
          <a:prstGeom prst="rect">
            <a:avLst/>
          </a:prstGeom>
        </p:spPr>
      </p:pic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0BADAA80-4EF2-4871-BBCE-8F6539DB79B3}"/>
              </a:ext>
            </a:extLst>
          </p:cNvPr>
          <p:cNvSpPr/>
          <p:nvPr/>
        </p:nvSpPr>
        <p:spPr>
          <a:xfrm>
            <a:off x="1115616" y="2384884"/>
            <a:ext cx="3960440" cy="1476164"/>
          </a:xfrm>
          <a:prstGeom prst="wedgeRoundRectCallout">
            <a:avLst>
              <a:gd name="adj1" fmla="val -35950"/>
              <a:gd name="adj2" fmla="val -8003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zh-CN" dirty="0">
                <a:solidFill>
                  <a:schemeClr val="tx1"/>
                </a:solidFill>
              </a:rPr>
              <a:t>Most algorithms get </a:t>
            </a:r>
            <a:r>
              <a:rPr lang="en-US" altLang="zh-CN" dirty="0" smtClean="0">
                <a:solidFill>
                  <a:schemeClr val="tx1"/>
                </a:solidFill>
              </a:rPr>
              <a:t>very high </a:t>
            </a:r>
            <a:r>
              <a:rPr lang="en-US" altLang="zh-CN" dirty="0">
                <a:solidFill>
                  <a:schemeClr val="tx1"/>
                </a:solidFill>
              </a:rPr>
              <a:t>modularity with low threshold, because </a:t>
            </a:r>
            <a:r>
              <a:rPr lang="en-US" altLang="zh-CN" dirty="0" smtClean="0">
                <a:solidFill>
                  <a:schemeClr val="tx1"/>
                </a:solidFill>
              </a:rPr>
              <a:t>we </a:t>
            </a:r>
            <a:r>
              <a:rPr lang="en-US" altLang="zh-CN" dirty="0">
                <a:solidFill>
                  <a:schemeClr val="tx1"/>
                </a:solidFill>
              </a:rPr>
              <a:t>cut so many edges that  only some core </a:t>
            </a:r>
            <a:r>
              <a:rPr lang="en-US" altLang="zh-CN" dirty="0" smtClean="0">
                <a:solidFill>
                  <a:schemeClr val="tx1"/>
                </a:solidFill>
              </a:rPr>
              <a:t>communities </a:t>
            </a:r>
            <a:r>
              <a:rPr lang="en-US" altLang="zh-CN" dirty="0">
                <a:solidFill>
                  <a:schemeClr val="tx1"/>
                </a:solidFill>
              </a:rPr>
              <a:t>can survive.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5C6F6440-5C86-4A1A-828C-E0701D5276A8}"/>
              </a:ext>
            </a:extLst>
          </p:cNvPr>
          <p:cNvSpPr/>
          <p:nvPr/>
        </p:nvSpPr>
        <p:spPr>
          <a:xfrm>
            <a:off x="5799382" y="1582190"/>
            <a:ext cx="2661050" cy="1800200"/>
          </a:xfrm>
          <a:prstGeom prst="wedgeRoundRectCallout">
            <a:avLst>
              <a:gd name="adj1" fmla="val -34115"/>
              <a:gd name="adj2" fmla="val 10175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zh-CN" dirty="0">
                <a:solidFill>
                  <a:schemeClr val="tx1"/>
                </a:solidFill>
              </a:rPr>
              <a:t>All three algorithms perform better on      unweighted graphs   than weighted </a:t>
            </a:r>
            <a:r>
              <a:rPr lang="en-US" altLang="zh-CN" dirty="0" smtClean="0">
                <a:solidFill>
                  <a:schemeClr val="tx1"/>
                </a:solidFill>
              </a:rPr>
              <a:t>graphs</a:t>
            </a:r>
            <a:r>
              <a:rPr lang="en-US" altLang="zh-CN" dirty="0">
                <a:solidFill>
                  <a:schemeClr val="tx1"/>
                </a:solidFill>
              </a:rPr>
              <a:t>.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5BD35A09-74C4-4FA2-BF8E-485C853BC634}"/>
              </a:ext>
            </a:extLst>
          </p:cNvPr>
          <p:cNvSpPr/>
          <p:nvPr/>
        </p:nvSpPr>
        <p:spPr>
          <a:xfrm>
            <a:off x="971600" y="4655584"/>
            <a:ext cx="3600400" cy="1437712"/>
          </a:xfrm>
          <a:prstGeom prst="wedgeRoundRectCallout">
            <a:avLst>
              <a:gd name="adj1" fmla="val 64231"/>
              <a:gd name="adj2" fmla="val -3109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zh-CN" dirty="0">
                <a:solidFill>
                  <a:schemeClr val="tx1"/>
                </a:solidFill>
              </a:rPr>
              <a:t>MCL is more stable when </a:t>
            </a:r>
            <a:r>
              <a:rPr lang="en-US" altLang="zh-CN" dirty="0" smtClean="0">
                <a:solidFill>
                  <a:schemeClr val="tx1"/>
                </a:solidFill>
              </a:rPr>
              <a:t>the </a:t>
            </a:r>
            <a:r>
              <a:rPr lang="en-US" altLang="zh-CN" dirty="0">
                <a:solidFill>
                  <a:schemeClr val="tx1"/>
                </a:solidFill>
              </a:rPr>
              <a:t>threshold changes. </a:t>
            </a:r>
          </a:p>
          <a:p>
            <a:pPr latinLnBrk="0"/>
            <a:r>
              <a:rPr lang="en-US" altLang="zh-CN" dirty="0">
                <a:solidFill>
                  <a:schemeClr val="tx1"/>
                </a:solidFill>
              </a:rPr>
              <a:t>And Girvan-Newman seems to have less stability than </a:t>
            </a:r>
            <a:r>
              <a:rPr lang="en-US" altLang="zh-CN" dirty="0" smtClean="0">
                <a:solidFill>
                  <a:schemeClr val="tx1"/>
                </a:solidFill>
              </a:rPr>
              <a:t>CPM. 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2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Analysis through Algorithms(4)</a:t>
            </a:r>
            <a:endParaRPr lang="ko-KR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0C7E05-7C92-429A-885A-2A18236111B9}"/>
              </a:ext>
            </a:extLst>
          </p:cNvPr>
          <p:cNvSpPr txBox="1"/>
          <p:nvPr/>
        </p:nvSpPr>
        <p:spPr>
          <a:xfrm>
            <a:off x="323528" y="1268760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What happened to MCL(weighted) when threshold&lt;=0.4?</a:t>
            </a:r>
            <a:endParaRPr lang="zh-CN" altLang="en-US" sz="2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5682DAB-BBF0-4AED-87D2-74DB8501C0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" y="1556792"/>
            <a:ext cx="5989940" cy="484270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12AE812-B691-4277-8536-9B01D85CE93C}"/>
              </a:ext>
            </a:extLst>
          </p:cNvPr>
          <p:cNvSpPr txBox="1"/>
          <p:nvPr/>
        </p:nvSpPr>
        <p:spPr>
          <a:xfrm>
            <a:off x="5496517" y="2516310"/>
            <a:ext cx="3456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There are 240 paintings, but they are divided into 175   clusters! And the largest </a:t>
            </a:r>
          </a:p>
          <a:p>
            <a:r>
              <a:rPr lang="en-US" altLang="zh-CN" sz="2000" dirty="0"/>
              <a:t>cluster only has 3 nodes.</a:t>
            </a:r>
            <a:endParaRPr lang="zh-CN" altLang="en-US" sz="2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269458-5C12-43D0-BB84-3E61D74D340D}"/>
              </a:ext>
            </a:extLst>
          </p:cNvPr>
          <p:cNvSpPr txBox="1"/>
          <p:nvPr/>
        </p:nvSpPr>
        <p:spPr>
          <a:xfrm>
            <a:off x="5496517" y="3860443"/>
            <a:ext cx="3638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There are so many one-node clusters that the modularity is  reduced.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036459-916D-4902-A195-2A0820ABB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4" y="2239185"/>
            <a:ext cx="4801694" cy="32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6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Analysis through Algorithms(5)</a:t>
            </a:r>
            <a:endParaRPr lang="ko-KR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0C7E05-7C92-429A-885A-2A18236111B9}"/>
              </a:ext>
            </a:extLst>
          </p:cNvPr>
          <p:cNvSpPr txBox="1"/>
          <p:nvPr/>
        </p:nvSpPr>
        <p:spPr>
          <a:xfrm>
            <a:off x="323528" y="1268760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What if we decrease loop value manually?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5A4519-2D05-46CB-92B2-875A6AB07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3" t="8657" r="8263" b="6294"/>
          <a:stretch/>
        </p:blipFill>
        <p:spPr>
          <a:xfrm>
            <a:off x="323528" y="1757178"/>
            <a:ext cx="6984776" cy="47443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974B29-D2C9-45AC-B0B3-92C4FEA97A10}"/>
              </a:ext>
            </a:extLst>
          </p:cNvPr>
          <p:cNvSpPr txBox="1"/>
          <p:nvPr/>
        </p:nvSpPr>
        <p:spPr>
          <a:xfrm>
            <a:off x="3203848" y="5087877"/>
            <a:ext cx="482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/>
              <a:t>It acts like other algorithms!</a:t>
            </a:r>
            <a:endParaRPr lang="zh-CN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3160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altLang="zh-CN" dirty="0"/>
              <a:t>Conclusions &amp; </a:t>
            </a:r>
            <a:r>
              <a:rPr lang="en-SG" altLang="zh-CN" dirty="0" smtClean="0"/>
              <a:t>Lessons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0"/>
          </p:nvPr>
        </p:nvSpPr>
        <p:spPr>
          <a:xfrm>
            <a:off x="611560" y="1844824"/>
            <a:ext cx="7744003" cy="388843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SG" altLang="zh-CN" sz="1800" b="1" dirty="0"/>
              <a:t>Conclusions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altLang="zh-CN" sz="1800" dirty="0"/>
              <a:t>Most of the relationships we find by the communities can be validated by the painting’s style development history and real genres. It </a:t>
            </a:r>
            <a:r>
              <a:rPr lang="en-US" altLang="zh-CN" sz="1800" dirty="0"/>
              <a:t>shows that the results of our analysis are good and reasonable.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/>
              <a:t>The deep learning tools is helpful to do more further work, and the CNN’s recognition accuracy of styles can be improved.</a:t>
            </a:r>
            <a:endParaRPr lang="en-SG" altLang="zh-CN" sz="1800" dirty="0"/>
          </a:p>
          <a:p>
            <a:pPr>
              <a:spcAft>
                <a:spcPts val="600"/>
              </a:spcAft>
            </a:pPr>
            <a:r>
              <a:rPr lang="en-SG" altLang="zh-CN" sz="1800" b="1" dirty="0"/>
              <a:t>Lessons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1800" dirty="0"/>
              <a:t>We can using giant dataset to assist in painting art research through our project.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altLang="zh-CN" sz="1800" dirty="0"/>
              <a:t>Cooperation of a team is very important, </a:t>
            </a:r>
            <a:r>
              <a:rPr lang="en-US" altLang="zh-CN" sz="1800" dirty="0"/>
              <a:t>everyone's work is an indispensable part</a:t>
            </a:r>
            <a:r>
              <a:rPr lang="en-SG" altLang="zh-CN" sz="1800" dirty="0" smtClean="0"/>
              <a:t>.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5970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Starting Point</a:t>
            </a:r>
            <a:endParaRPr lang="ko-KR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4236E2-BDEF-4150-A533-1BA60E6BDE75}"/>
              </a:ext>
            </a:extLst>
          </p:cNvPr>
          <p:cNvSpPr txBox="1"/>
          <p:nvPr/>
        </p:nvSpPr>
        <p:spPr>
          <a:xfrm>
            <a:off x="1007604" y="2780928"/>
            <a:ext cx="71287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dirty="0"/>
              <a:t>What is the relationship of different styles of paintings?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Dataset</a:t>
            </a:r>
            <a:endParaRPr lang="ko-KR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03AD6C-C7B6-4323-B80A-C9164CC5766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410758" y="2132856"/>
            <a:ext cx="4645833" cy="3960440"/>
          </a:xfrm>
        </p:spPr>
        <p:txBody>
          <a:bodyPr/>
          <a:lstStyle/>
          <a:p>
            <a:pPr marL="265113" indent="-265113">
              <a:buFont typeface="Arial" panose="020B0604020202020204" pitchFamily="34" charset="0"/>
              <a:buChar char="•"/>
            </a:pPr>
            <a:r>
              <a:rPr lang="en-US" altLang="zh-CN" sz="2000" dirty="0"/>
              <a:t>12 styles (Impressionism, 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Cubism</a:t>
            </a:r>
            <a:r>
              <a:rPr lang="en-US" altLang="zh-CN" sz="2000" dirty="0"/>
              <a:t>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20 paintings in each style, 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labeled </a:t>
            </a:r>
            <a:r>
              <a:rPr lang="en-US" altLang="zh-CN" sz="2000" dirty="0"/>
              <a:t>with its name and </a:t>
            </a:r>
            <a:r>
              <a:rPr lang="en-US" altLang="zh-CN" sz="2000" dirty="0" smtClean="0"/>
              <a:t>style</a:t>
            </a:r>
            <a:r>
              <a:rPr lang="en-US" altLang="zh-CN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From </a:t>
            </a:r>
            <a:r>
              <a:rPr lang="en-US" altLang="zh-CN" sz="2000" dirty="0" err="1" smtClean="0"/>
              <a:t>WikiArt</a:t>
            </a:r>
            <a:r>
              <a:rPr lang="en-US" altLang="zh-CN" sz="2000" dirty="0" smtClean="0"/>
              <a:t> </a:t>
            </a:r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(</a:t>
            </a:r>
            <a:r>
              <a:rPr lang="en-US" altLang="zh-CN" sz="2000" i="1" u="sng" dirty="0" smtClean="0">
                <a:hlinkClick r:id="rId2"/>
              </a:rPr>
              <a:t>https://www.wikiart.org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4159FB3-7205-4075-BE66-84BD61A58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69"/>
          <a:stretch/>
        </p:blipFill>
        <p:spPr>
          <a:xfrm>
            <a:off x="20624" y="1412776"/>
            <a:ext cx="4410758" cy="288032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04D0553-7745-45C0-9C50-9E1FF5346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4" y="3284984"/>
            <a:ext cx="4410758" cy="288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Working Loop</a:t>
            </a:r>
            <a:endParaRPr lang="ko-KR" altLang="en-US" dirty="0"/>
          </a:p>
        </p:txBody>
      </p:sp>
      <p:sp>
        <p:nvSpPr>
          <p:cNvPr id="8" name="Abgerundetes Rechteck 6">
            <a:extLst>
              <a:ext uri="{FF2B5EF4-FFF2-40B4-BE49-F238E27FC236}">
                <a16:creationId xmlns:a16="http://schemas.microsoft.com/office/drawing/2014/main" id="{C229BE50-D715-4D94-9265-3892D4BBCDE3}"/>
              </a:ext>
            </a:extLst>
          </p:cNvPr>
          <p:cNvSpPr>
            <a:spLocks noChangeAspect="1"/>
          </p:cNvSpPr>
          <p:nvPr/>
        </p:nvSpPr>
        <p:spPr bwMode="auto">
          <a:xfrm>
            <a:off x="6884265" y="3137385"/>
            <a:ext cx="1477339" cy="1805637"/>
          </a:xfrm>
          <a:prstGeom prst="roundRect">
            <a:avLst>
              <a:gd name="adj" fmla="val 7538"/>
            </a:avLst>
          </a:prstGeom>
          <a:ln>
            <a:solidFill>
              <a:schemeClr val="accent5"/>
            </a:solidFill>
            <a:headEnd type="none" w="med" len="med"/>
            <a:tailEnd type="none" w="med" len="med"/>
          </a:ln>
          <a:effectLst>
            <a:outerShdw blurRad="50800" dist="25000" dir="5400000" rotWithShape="0">
              <a:schemeClr val="accent5">
                <a:shade val="30000"/>
                <a:satMod val="150000"/>
                <a:alpha val="38000"/>
              </a:scheme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rgbClr val="FF5233"/>
              </a:buClr>
              <a:buSzPct val="120000"/>
              <a:buFontTx/>
              <a:buChar char="•"/>
              <a:defRPr/>
            </a:pPr>
            <a:endParaRPr lang="de-DE" sz="1600">
              <a:solidFill>
                <a:srgbClr val="0097B5"/>
              </a:solidFill>
            </a:endParaRPr>
          </a:p>
        </p:txBody>
      </p:sp>
      <p:sp>
        <p:nvSpPr>
          <p:cNvPr id="9" name="Textfeld 7">
            <a:extLst>
              <a:ext uri="{FF2B5EF4-FFF2-40B4-BE49-F238E27FC236}">
                <a16:creationId xmlns:a16="http://schemas.microsoft.com/office/drawing/2014/main" id="{37294C9F-AE82-40DE-AF91-75AD7CAB65FA}"/>
              </a:ext>
            </a:extLst>
          </p:cNvPr>
          <p:cNvSpPr txBox="1">
            <a:spLocks/>
          </p:cNvSpPr>
          <p:nvPr/>
        </p:nvSpPr>
        <p:spPr bwMode="auto">
          <a:xfrm>
            <a:off x="6836867" y="3076476"/>
            <a:ext cx="15716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de-DE" altLang="zh-CN" sz="2400" i="1" dirty="0">
                <a:solidFill>
                  <a:srgbClr val="000000"/>
                </a:solidFill>
                <a:ea typeface="宋体" pitchFamily="2" charset="-122"/>
              </a:rPr>
              <a:t>Analyze</a:t>
            </a:r>
          </a:p>
          <a:p>
            <a:pPr algn="ctr" eaLnBrk="1" hangingPunct="1"/>
            <a:r>
              <a:rPr lang="de-DE" altLang="zh-CN" sz="2400" i="1" dirty="0">
                <a:solidFill>
                  <a:srgbClr val="000000"/>
                </a:solidFill>
                <a:ea typeface="宋体" pitchFamily="2" charset="-122"/>
              </a:rPr>
              <a:t>Results</a:t>
            </a:r>
            <a:endParaRPr lang="de-DE" altLang="zh-CN" sz="3600" i="1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" name="Abgerundetes Rechteck 8">
            <a:extLst>
              <a:ext uri="{FF2B5EF4-FFF2-40B4-BE49-F238E27FC236}">
                <a16:creationId xmlns:a16="http://schemas.microsoft.com/office/drawing/2014/main" id="{A99D6F7F-5682-4FC1-BBD9-3AA96811B4E5}"/>
              </a:ext>
            </a:extLst>
          </p:cNvPr>
          <p:cNvSpPr>
            <a:spLocks noChangeAspect="1"/>
          </p:cNvSpPr>
          <p:nvPr/>
        </p:nvSpPr>
        <p:spPr bwMode="auto">
          <a:xfrm>
            <a:off x="774062" y="3854986"/>
            <a:ext cx="1477339" cy="1805637"/>
          </a:xfrm>
          <a:prstGeom prst="roundRect">
            <a:avLst>
              <a:gd name="adj" fmla="val 7538"/>
            </a:avLst>
          </a:prstGeom>
          <a:ln>
            <a:solidFill>
              <a:schemeClr val="accent5"/>
            </a:solidFill>
            <a:headEnd type="none" w="med" len="med"/>
            <a:tailEnd type="none" w="med" len="med"/>
          </a:ln>
          <a:effectLst>
            <a:outerShdw blurRad="50800" dist="25000" dir="5400000" rotWithShape="0">
              <a:schemeClr val="accent5">
                <a:shade val="30000"/>
                <a:satMod val="150000"/>
                <a:alpha val="38000"/>
              </a:scheme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rgbClr val="FF5233"/>
              </a:buClr>
              <a:buSzPct val="120000"/>
              <a:buFontTx/>
              <a:buChar char="•"/>
              <a:defRPr/>
            </a:pPr>
            <a:endParaRPr lang="de-DE" sz="1600">
              <a:solidFill>
                <a:srgbClr val="0097B5"/>
              </a:solidFill>
            </a:endParaRPr>
          </a:p>
        </p:txBody>
      </p:sp>
      <p:sp>
        <p:nvSpPr>
          <p:cNvPr id="11" name="Textfeld 9">
            <a:extLst>
              <a:ext uri="{FF2B5EF4-FFF2-40B4-BE49-F238E27FC236}">
                <a16:creationId xmlns:a16="http://schemas.microsoft.com/office/drawing/2014/main" id="{C350487E-F01D-4442-B08C-282B63481082}"/>
              </a:ext>
            </a:extLst>
          </p:cNvPr>
          <p:cNvSpPr txBox="1">
            <a:spLocks/>
          </p:cNvSpPr>
          <p:nvPr/>
        </p:nvSpPr>
        <p:spPr bwMode="auto">
          <a:xfrm>
            <a:off x="774204" y="3854351"/>
            <a:ext cx="1495425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de-DE" altLang="zh-CN" sz="2400" i="1" dirty="0">
                <a:solidFill>
                  <a:srgbClr val="000000"/>
                </a:solidFill>
                <a:ea typeface="宋体" pitchFamily="2" charset="-122"/>
              </a:rPr>
              <a:t>Apply</a:t>
            </a:r>
          </a:p>
          <a:p>
            <a:pPr algn="ctr" eaLnBrk="1" hangingPunct="1"/>
            <a:r>
              <a:rPr lang="de-DE" altLang="zh-CN" sz="2400" i="1" dirty="0">
                <a:solidFill>
                  <a:srgbClr val="000000"/>
                </a:solidFill>
                <a:ea typeface="宋体" pitchFamily="2" charset="-122"/>
              </a:rPr>
              <a:t>CD</a:t>
            </a:r>
          </a:p>
          <a:p>
            <a:pPr algn="ctr" eaLnBrk="1" hangingPunct="1"/>
            <a:r>
              <a:rPr lang="de-DE" altLang="zh-CN" sz="2400" i="1" dirty="0">
                <a:solidFill>
                  <a:srgbClr val="000000"/>
                </a:solidFill>
                <a:ea typeface="宋体" pitchFamily="2" charset="-122"/>
              </a:rPr>
              <a:t>Algorithm</a:t>
            </a:r>
            <a:endParaRPr lang="de-DE" altLang="zh-CN" sz="3600" i="1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2" name="Abgerundetes Rechteck 10">
            <a:extLst>
              <a:ext uri="{FF2B5EF4-FFF2-40B4-BE49-F238E27FC236}">
                <a16:creationId xmlns:a16="http://schemas.microsoft.com/office/drawing/2014/main" id="{697779B9-D4AB-428F-9B91-629B59834220}"/>
              </a:ext>
            </a:extLst>
          </p:cNvPr>
          <p:cNvSpPr>
            <a:spLocks noChangeAspect="1"/>
          </p:cNvSpPr>
          <p:nvPr/>
        </p:nvSpPr>
        <p:spPr bwMode="auto">
          <a:xfrm>
            <a:off x="3707502" y="1413448"/>
            <a:ext cx="1445905" cy="1767219"/>
          </a:xfrm>
          <a:prstGeom prst="roundRect">
            <a:avLst>
              <a:gd name="adj" fmla="val 7538"/>
            </a:avLst>
          </a:prstGeom>
          <a:ln>
            <a:solidFill>
              <a:schemeClr val="accent5"/>
            </a:solidFill>
            <a:headEnd type="none" w="med" len="med"/>
            <a:tailEnd type="none" w="med" len="med"/>
          </a:ln>
          <a:effectLst>
            <a:outerShdw blurRad="50800" dist="25000" dir="5400000" rotWithShape="0">
              <a:schemeClr val="accent5">
                <a:shade val="30000"/>
                <a:satMod val="150000"/>
                <a:alpha val="38000"/>
              </a:schemeClr>
            </a:outerShdw>
            <a:reflection blurRad="6350" stA="50000" endA="300" endPos="38500" dist="50800" dir="5400000" sy="-100000" algn="bl" rotWithShape="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>
              <a:spcBef>
                <a:spcPct val="20000"/>
              </a:spcBef>
              <a:buClr>
                <a:srgbClr val="FF5233"/>
              </a:buClr>
              <a:buSzPct val="120000"/>
              <a:buFontTx/>
              <a:buChar char="•"/>
              <a:defRPr/>
            </a:pPr>
            <a:endParaRPr lang="de-DE" sz="1600">
              <a:solidFill>
                <a:srgbClr val="0097B5"/>
              </a:solidFill>
            </a:endParaRPr>
          </a:p>
        </p:txBody>
      </p:sp>
      <p:sp>
        <p:nvSpPr>
          <p:cNvPr id="13" name="Textfeld 11">
            <a:extLst>
              <a:ext uri="{FF2B5EF4-FFF2-40B4-BE49-F238E27FC236}">
                <a16:creationId xmlns:a16="http://schemas.microsoft.com/office/drawing/2014/main" id="{56528237-7DA5-4BA1-925B-47CA903DEF63}"/>
              </a:ext>
            </a:extLst>
          </p:cNvPr>
          <p:cNvSpPr txBox="1">
            <a:spLocks/>
          </p:cNvSpPr>
          <p:nvPr/>
        </p:nvSpPr>
        <p:spPr bwMode="auto">
          <a:xfrm>
            <a:off x="3707904" y="1412776"/>
            <a:ext cx="1446213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de-DE" altLang="zh-CN" sz="2400" i="1" dirty="0">
                <a:solidFill>
                  <a:srgbClr val="000000"/>
                </a:solidFill>
                <a:ea typeface="宋体" pitchFamily="2" charset="-122"/>
              </a:rPr>
              <a:t>Verify </a:t>
            </a:r>
          </a:p>
          <a:p>
            <a:pPr algn="ctr" eaLnBrk="1" hangingPunct="1"/>
            <a:r>
              <a:rPr lang="de-DE" altLang="zh-CN" sz="2400" i="1" dirty="0">
                <a:solidFill>
                  <a:srgbClr val="000000"/>
                </a:solidFill>
                <a:ea typeface="宋体" pitchFamily="2" charset="-122"/>
              </a:rPr>
              <a:t>Dataset</a:t>
            </a:r>
            <a:endParaRPr lang="de-DE" altLang="zh-CN" sz="3600" i="1" dirty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4" name="Freeform 189">
            <a:extLst>
              <a:ext uri="{FF2B5EF4-FFF2-40B4-BE49-F238E27FC236}">
                <a16:creationId xmlns:a16="http://schemas.microsoft.com/office/drawing/2014/main" id="{4434ABA6-46F2-4B99-8CE5-999838B7C8EF}"/>
              </a:ext>
            </a:extLst>
          </p:cNvPr>
          <p:cNvSpPr>
            <a:spLocks noEditPoints="1"/>
          </p:cNvSpPr>
          <p:nvPr/>
        </p:nvSpPr>
        <p:spPr bwMode="auto">
          <a:xfrm>
            <a:off x="2195308" y="1861568"/>
            <a:ext cx="4321170" cy="4096690"/>
          </a:xfrm>
          <a:custGeom>
            <a:avLst/>
            <a:gdLst>
              <a:gd name="T0" fmla="*/ 1139 w 1347"/>
              <a:gd name="T1" fmla="*/ 120 h 1280"/>
              <a:gd name="T2" fmla="*/ 1209 w 1347"/>
              <a:gd name="T3" fmla="*/ 38 h 1280"/>
              <a:gd name="T4" fmla="*/ 1197 w 1347"/>
              <a:gd name="T5" fmla="*/ 11 h 1280"/>
              <a:gd name="T6" fmla="*/ 832 w 1347"/>
              <a:gd name="T7" fmla="*/ 7 h 1280"/>
              <a:gd name="T8" fmla="*/ 811 w 1347"/>
              <a:gd name="T9" fmla="*/ 38 h 1280"/>
              <a:gd name="T10" fmla="*/ 948 w 1347"/>
              <a:gd name="T11" fmla="*/ 371 h 1280"/>
              <a:gd name="T12" fmla="*/ 978 w 1347"/>
              <a:gd name="T13" fmla="*/ 372 h 1280"/>
              <a:gd name="T14" fmla="*/ 1032 w 1347"/>
              <a:gd name="T15" fmla="*/ 274 h 1280"/>
              <a:gd name="T16" fmla="*/ 1162 w 1347"/>
              <a:gd name="T17" fmla="*/ 580 h 1280"/>
              <a:gd name="T18" fmla="*/ 1156 w 1347"/>
              <a:gd name="T19" fmla="*/ 650 h 1280"/>
              <a:gd name="T20" fmla="*/ 1339 w 1347"/>
              <a:gd name="T21" fmla="*/ 681 h 1280"/>
              <a:gd name="T22" fmla="*/ 1347 w 1347"/>
              <a:gd name="T23" fmla="*/ 580 h 1280"/>
              <a:gd name="T24" fmla="*/ 1139 w 1347"/>
              <a:gd name="T25" fmla="*/ 120 h 1280"/>
              <a:gd name="T26" fmla="*/ 431 w 1347"/>
              <a:gd name="T27" fmla="*/ 467 h 1280"/>
              <a:gd name="T28" fmla="*/ 431 w 1347"/>
              <a:gd name="T29" fmla="*/ 467 h 1280"/>
              <a:gd name="T30" fmla="*/ 319 w 1347"/>
              <a:gd name="T31" fmla="*/ 469 h 1280"/>
              <a:gd name="T32" fmla="*/ 520 w 1347"/>
              <a:gd name="T33" fmla="*/ 204 h 1280"/>
              <a:gd name="T34" fmla="*/ 583 w 1347"/>
              <a:gd name="T35" fmla="*/ 174 h 1280"/>
              <a:gd name="T36" fmla="*/ 519 w 1347"/>
              <a:gd name="T37" fmla="*/ 0 h 1280"/>
              <a:gd name="T38" fmla="*/ 427 w 1347"/>
              <a:gd name="T39" fmla="*/ 43 h 1280"/>
              <a:gd name="T40" fmla="*/ 132 w 1347"/>
              <a:gd name="T41" fmla="*/ 453 h 1280"/>
              <a:gd name="T42" fmla="*/ 26 w 1347"/>
              <a:gd name="T43" fmla="*/ 434 h 1280"/>
              <a:gd name="T44" fmla="*/ 9 w 1347"/>
              <a:gd name="T45" fmla="*/ 458 h 1280"/>
              <a:gd name="T46" fmla="*/ 187 w 1347"/>
              <a:gd name="T47" fmla="*/ 776 h 1280"/>
              <a:gd name="T48" fmla="*/ 225 w 1347"/>
              <a:gd name="T49" fmla="*/ 779 h 1280"/>
              <a:gd name="T50" fmla="*/ 445 w 1347"/>
              <a:gd name="T51" fmla="*/ 494 h 1280"/>
              <a:gd name="T52" fmla="*/ 431 w 1347"/>
              <a:gd name="T53" fmla="*/ 467 h 1280"/>
              <a:gd name="T54" fmla="*/ 1159 w 1347"/>
              <a:gd name="T55" fmla="*/ 916 h 1280"/>
              <a:gd name="T56" fmla="*/ 1159 w 1347"/>
              <a:gd name="T57" fmla="*/ 916 h 1280"/>
              <a:gd name="T58" fmla="*/ 803 w 1347"/>
              <a:gd name="T59" fmla="*/ 868 h 1280"/>
              <a:gd name="T60" fmla="*/ 787 w 1347"/>
              <a:gd name="T61" fmla="*/ 893 h 1280"/>
              <a:gd name="T62" fmla="*/ 844 w 1347"/>
              <a:gd name="T63" fmla="*/ 989 h 1280"/>
              <a:gd name="T64" fmla="*/ 514 w 1347"/>
              <a:gd name="T65" fmla="*/ 948 h 1280"/>
              <a:gd name="T66" fmla="*/ 457 w 1347"/>
              <a:gd name="T67" fmla="*/ 908 h 1280"/>
              <a:gd name="T68" fmla="*/ 338 w 1347"/>
              <a:gd name="T69" fmla="*/ 1051 h 1280"/>
              <a:gd name="T70" fmla="*/ 421 w 1347"/>
              <a:gd name="T71" fmla="*/ 1109 h 1280"/>
              <a:gd name="T72" fmla="*/ 924 w 1347"/>
              <a:gd name="T73" fmla="*/ 1159 h 1280"/>
              <a:gd name="T74" fmla="*/ 960 w 1347"/>
              <a:gd name="T75" fmla="*/ 1260 h 1280"/>
              <a:gd name="T76" fmla="*/ 989 w 1347"/>
              <a:gd name="T77" fmla="*/ 1263 h 1280"/>
              <a:gd name="T78" fmla="*/ 1176 w 1347"/>
              <a:gd name="T79" fmla="*/ 950 h 1280"/>
              <a:gd name="T80" fmla="*/ 1159 w 1347"/>
              <a:gd name="T81" fmla="*/ 916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47" h="1280">
                <a:moveTo>
                  <a:pt x="1139" y="120"/>
                </a:moveTo>
                <a:lnTo>
                  <a:pt x="1209" y="38"/>
                </a:lnTo>
                <a:cubicBezTo>
                  <a:pt x="1221" y="24"/>
                  <a:pt x="1216" y="12"/>
                  <a:pt x="1197" y="11"/>
                </a:cubicBezTo>
                <a:lnTo>
                  <a:pt x="832" y="7"/>
                </a:lnTo>
                <a:cubicBezTo>
                  <a:pt x="813" y="6"/>
                  <a:pt x="804" y="21"/>
                  <a:pt x="811" y="38"/>
                </a:cubicBezTo>
                <a:lnTo>
                  <a:pt x="948" y="371"/>
                </a:lnTo>
                <a:cubicBezTo>
                  <a:pt x="955" y="388"/>
                  <a:pt x="969" y="389"/>
                  <a:pt x="978" y="372"/>
                </a:cubicBezTo>
                <a:lnTo>
                  <a:pt x="1032" y="274"/>
                </a:lnTo>
                <a:cubicBezTo>
                  <a:pt x="1112" y="352"/>
                  <a:pt x="1162" y="460"/>
                  <a:pt x="1162" y="580"/>
                </a:cubicBezTo>
                <a:cubicBezTo>
                  <a:pt x="1162" y="604"/>
                  <a:pt x="1160" y="627"/>
                  <a:pt x="1156" y="650"/>
                </a:cubicBezTo>
                <a:lnTo>
                  <a:pt x="1339" y="681"/>
                </a:lnTo>
                <a:cubicBezTo>
                  <a:pt x="1344" y="649"/>
                  <a:pt x="1347" y="615"/>
                  <a:pt x="1347" y="580"/>
                </a:cubicBezTo>
                <a:cubicBezTo>
                  <a:pt x="1347" y="397"/>
                  <a:pt x="1267" y="233"/>
                  <a:pt x="1139" y="120"/>
                </a:cubicBezTo>
                <a:close/>
                <a:moveTo>
                  <a:pt x="431" y="467"/>
                </a:moveTo>
                <a:lnTo>
                  <a:pt x="431" y="467"/>
                </a:lnTo>
                <a:lnTo>
                  <a:pt x="319" y="469"/>
                </a:lnTo>
                <a:cubicBezTo>
                  <a:pt x="347" y="361"/>
                  <a:pt x="416" y="264"/>
                  <a:pt x="520" y="204"/>
                </a:cubicBezTo>
                <a:cubicBezTo>
                  <a:pt x="540" y="192"/>
                  <a:pt x="561" y="182"/>
                  <a:pt x="583" y="174"/>
                </a:cubicBezTo>
                <a:lnTo>
                  <a:pt x="519" y="0"/>
                </a:lnTo>
                <a:cubicBezTo>
                  <a:pt x="487" y="12"/>
                  <a:pt x="457" y="26"/>
                  <a:pt x="427" y="43"/>
                </a:cubicBezTo>
                <a:cubicBezTo>
                  <a:pt x="268" y="135"/>
                  <a:pt x="166" y="287"/>
                  <a:pt x="132" y="453"/>
                </a:cubicBezTo>
                <a:lnTo>
                  <a:pt x="26" y="434"/>
                </a:lnTo>
                <a:cubicBezTo>
                  <a:pt x="8" y="431"/>
                  <a:pt x="0" y="441"/>
                  <a:pt x="9" y="458"/>
                </a:cubicBezTo>
                <a:lnTo>
                  <a:pt x="187" y="776"/>
                </a:lnTo>
                <a:cubicBezTo>
                  <a:pt x="197" y="793"/>
                  <a:pt x="214" y="794"/>
                  <a:pt x="225" y="779"/>
                </a:cubicBezTo>
                <a:lnTo>
                  <a:pt x="445" y="494"/>
                </a:lnTo>
                <a:cubicBezTo>
                  <a:pt x="456" y="479"/>
                  <a:pt x="450" y="467"/>
                  <a:pt x="431" y="467"/>
                </a:cubicBezTo>
                <a:close/>
                <a:moveTo>
                  <a:pt x="1159" y="916"/>
                </a:moveTo>
                <a:lnTo>
                  <a:pt x="1159" y="916"/>
                </a:lnTo>
                <a:lnTo>
                  <a:pt x="803" y="868"/>
                </a:lnTo>
                <a:cubicBezTo>
                  <a:pt x="784" y="866"/>
                  <a:pt x="777" y="877"/>
                  <a:pt x="787" y="893"/>
                </a:cubicBezTo>
                <a:lnTo>
                  <a:pt x="844" y="989"/>
                </a:lnTo>
                <a:cubicBezTo>
                  <a:pt x="737" y="1020"/>
                  <a:pt x="618" y="1008"/>
                  <a:pt x="514" y="948"/>
                </a:cubicBezTo>
                <a:cubicBezTo>
                  <a:pt x="494" y="936"/>
                  <a:pt x="475" y="923"/>
                  <a:pt x="457" y="908"/>
                </a:cubicBezTo>
                <a:lnTo>
                  <a:pt x="338" y="1051"/>
                </a:lnTo>
                <a:cubicBezTo>
                  <a:pt x="364" y="1072"/>
                  <a:pt x="392" y="1091"/>
                  <a:pt x="421" y="1109"/>
                </a:cubicBezTo>
                <a:cubicBezTo>
                  <a:pt x="580" y="1200"/>
                  <a:pt x="763" y="1213"/>
                  <a:pt x="924" y="1159"/>
                </a:cubicBezTo>
                <a:lnTo>
                  <a:pt x="960" y="1260"/>
                </a:lnTo>
                <a:cubicBezTo>
                  <a:pt x="967" y="1278"/>
                  <a:pt x="979" y="1280"/>
                  <a:pt x="989" y="1263"/>
                </a:cubicBezTo>
                <a:lnTo>
                  <a:pt x="1176" y="950"/>
                </a:lnTo>
                <a:cubicBezTo>
                  <a:pt x="1186" y="934"/>
                  <a:pt x="1178" y="919"/>
                  <a:pt x="1159" y="91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headEnd/>
            <a:tailEnd/>
          </a:ln>
          <a:scene3d>
            <a:camera prst="perspectiveRelaxedModerately" fov="7200000">
              <a:rot lat="17690630" lon="0" rev="0"/>
            </a:camera>
            <a:lightRig rig="balanced" dir="t">
              <a:rot lat="0" lon="0" rev="12600000"/>
            </a:lightRig>
          </a:scene3d>
          <a:sp3d extrusionH="50800" prstMaterial="flat">
            <a:bevelT w="342900" h="114300"/>
            <a:bevelB w="107950" h="234950"/>
          </a:sp3d>
          <a:ex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15" name="Textfeld 13">
            <a:extLst>
              <a:ext uri="{FF2B5EF4-FFF2-40B4-BE49-F238E27FC236}">
                <a16:creationId xmlns:a16="http://schemas.microsoft.com/office/drawing/2014/main" id="{FBD5F852-E12F-47A8-AA14-7CBF53589534}"/>
              </a:ext>
            </a:extLst>
          </p:cNvPr>
          <p:cNvSpPr txBox="1">
            <a:spLocks/>
          </p:cNvSpPr>
          <p:nvPr/>
        </p:nvSpPr>
        <p:spPr bwMode="auto">
          <a:xfrm>
            <a:off x="3684092" y="4051201"/>
            <a:ext cx="1571625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de-DE" altLang="zh-CN" sz="2400" b="1" dirty="0">
                <a:solidFill>
                  <a:srgbClr val="FFFFFF"/>
                </a:solidFill>
                <a:ea typeface="宋体" pitchFamily="2" charset="-122"/>
              </a:rPr>
              <a:t>Your text</a:t>
            </a:r>
            <a:endParaRPr lang="de-DE" altLang="zh-CN" sz="3600" b="1" dirty="0">
              <a:solidFill>
                <a:srgbClr val="FFFFFF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15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Workflow(1)</a:t>
            </a:r>
            <a:endParaRPr lang="ko-KR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42062A-086F-42FA-9928-6E60B44773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72816"/>
            <a:ext cx="1407762" cy="1055822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299E3EE9-708C-4F6E-8BF4-E45D99FCFCC0}"/>
              </a:ext>
            </a:extLst>
          </p:cNvPr>
          <p:cNvSpPr/>
          <p:nvPr/>
        </p:nvSpPr>
        <p:spPr>
          <a:xfrm>
            <a:off x="3347864" y="2066701"/>
            <a:ext cx="504056" cy="4680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6ED480F-E7FA-44F6-90C8-753A88DDE707}"/>
              </a:ext>
            </a:extLst>
          </p:cNvPr>
          <p:cNvSpPr/>
          <p:nvPr/>
        </p:nvSpPr>
        <p:spPr>
          <a:xfrm>
            <a:off x="4067944" y="1772816"/>
            <a:ext cx="1512168" cy="10558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Pre-trained</a:t>
            </a: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CNN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6B180EA7-0425-4F47-9567-C9D9C38FD99A}"/>
              </a:ext>
            </a:extLst>
          </p:cNvPr>
          <p:cNvSpPr/>
          <p:nvPr/>
        </p:nvSpPr>
        <p:spPr>
          <a:xfrm>
            <a:off x="5791194" y="2057302"/>
            <a:ext cx="504056" cy="4680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BDA00D7-1532-4FB6-B592-12786D32BD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5521412"/>
              </p:ext>
            </p:extLst>
          </p:nvPr>
        </p:nvGraphicFramePr>
        <p:xfrm>
          <a:off x="6507956" y="1772816"/>
          <a:ext cx="368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" name="Equation" r:id="rId4" imgW="368280" imgH="1168200" progId="Equation.DSMT4">
                  <p:embed/>
                </p:oleObj>
              </mc:Choice>
              <mc:Fallback>
                <p:oleObj name="Equation" r:id="rId4" imgW="368280" imgH="1168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07956" y="1772816"/>
                        <a:ext cx="3683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57E07AE9-E99A-4E02-83A8-5F98BCE5BB8F}"/>
              </a:ext>
            </a:extLst>
          </p:cNvPr>
          <p:cNvSpPr txBox="1"/>
          <p:nvPr/>
        </p:nvSpPr>
        <p:spPr>
          <a:xfrm>
            <a:off x="5940152" y="2941216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Feature Vector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47064DA-EDCB-4E9D-9883-C661876F027C}"/>
              </a:ext>
            </a:extLst>
          </p:cNvPr>
          <p:cNvSpPr txBox="1"/>
          <p:nvPr/>
        </p:nvSpPr>
        <p:spPr>
          <a:xfrm>
            <a:off x="539552" y="3707633"/>
            <a:ext cx="7272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feature vector has a size of </a:t>
            </a:r>
            <a:r>
              <a:rPr lang="en-US" altLang="zh-CN" dirty="0" smtClean="0"/>
              <a:t>(12,1</a:t>
            </a:r>
            <a:r>
              <a:rPr lang="en-US" altLang="zh-CN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value X</a:t>
            </a:r>
            <a:r>
              <a:rPr lang="en-US" altLang="zh-CN" baseline="-25000" dirty="0"/>
              <a:t>i</a:t>
            </a:r>
            <a:r>
              <a:rPr lang="en-US" altLang="zh-CN" dirty="0"/>
              <a:t> indicates the probability with which this painting is predicted to belong to i</a:t>
            </a:r>
            <a:r>
              <a:rPr lang="en-US" altLang="zh-CN" baseline="30000" dirty="0"/>
              <a:t>th</a:t>
            </a:r>
            <a:r>
              <a:rPr lang="en-US" altLang="zh-CN" dirty="0"/>
              <a:t> style.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each pair of paints, We compute the Euler distance between their feature vectors as the dissimilarity between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B926D10-B444-4200-B575-EDDE91E5EE27}"/>
              </a:ext>
            </a:extLst>
          </p:cNvPr>
          <p:cNvSpPr txBox="1"/>
          <p:nvPr/>
        </p:nvSpPr>
        <p:spPr>
          <a:xfrm>
            <a:off x="1943708" y="6043710"/>
            <a:ext cx="727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Euler distance: </a:t>
            </a:r>
            <a:endParaRPr lang="zh-CN" altLang="en-US" dirty="0"/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B08BC56A-3E32-4DE9-848E-388FA173D2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402292"/>
              </p:ext>
            </p:extLst>
          </p:nvPr>
        </p:nvGraphicFramePr>
        <p:xfrm>
          <a:off x="3851920" y="5891702"/>
          <a:ext cx="1240378" cy="673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Equation" r:id="rId6" imgW="888840" imgH="482400" progId="Equation.DSMT4">
                  <p:embed/>
                </p:oleObj>
              </mc:Choice>
              <mc:Fallback>
                <p:oleObj name="Equation" r:id="rId6" imgW="88884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51920" y="5891702"/>
                        <a:ext cx="1240378" cy="673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0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Workflow(2)</a:t>
            </a:r>
            <a:endParaRPr lang="ko-KR" altLang="en-US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7FB74884-D2C8-4031-B078-90F9E512E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8587127"/>
              </p:ext>
            </p:extLst>
          </p:nvPr>
        </p:nvGraphicFramePr>
        <p:xfrm>
          <a:off x="179512" y="1610668"/>
          <a:ext cx="1637850" cy="1161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Equation" r:id="rId3" imgW="1002960" imgH="711000" progId="Equation.DSMT4">
                  <p:embed/>
                </p:oleObj>
              </mc:Choice>
              <mc:Fallback>
                <p:oleObj name="Equation" r:id="rId3" imgW="100296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610668"/>
                        <a:ext cx="1637850" cy="1161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22B0E911-4FDA-4C52-82C0-D8BC8067EF29}"/>
              </a:ext>
            </a:extLst>
          </p:cNvPr>
          <p:cNvSpPr txBox="1"/>
          <p:nvPr/>
        </p:nvSpPr>
        <p:spPr>
          <a:xfrm>
            <a:off x="179512" y="285961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Dissimilarity Matrix</a:t>
            </a:r>
            <a:endParaRPr lang="zh-CN" altLang="en-US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7E6038CE-F680-408D-A8E4-96070B75644A}"/>
              </a:ext>
            </a:extLst>
          </p:cNvPr>
          <p:cNvSpPr/>
          <p:nvPr/>
        </p:nvSpPr>
        <p:spPr>
          <a:xfrm>
            <a:off x="2255534" y="1957146"/>
            <a:ext cx="504056" cy="4680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91901C2-E322-4674-A903-BBDF7012180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484784"/>
            <a:ext cx="1412776" cy="141277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FEED31D-CBCD-469E-A1CF-F66FCD588F79}"/>
              </a:ext>
            </a:extLst>
          </p:cNvPr>
          <p:cNvSpPr txBox="1"/>
          <p:nvPr/>
        </p:nvSpPr>
        <p:spPr>
          <a:xfrm>
            <a:off x="3209933" y="2859618"/>
            <a:ext cx="16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Graph</a:t>
            </a:r>
            <a:endParaRPr lang="zh-CN" altLang="en-US" dirty="0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4F8762B2-2B90-4102-900E-0614ADEC1BF0}"/>
              </a:ext>
            </a:extLst>
          </p:cNvPr>
          <p:cNvSpPr/>
          <p:nvPr/>
        </p:nvSpPr>
        <p:spPr>
          <a:xfrm>
            <a:off x="5012821" y="1957146"/>
            <a:ext cx="504056" cy="4680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5855C38-238A-498E-9BB1-B609C2436318}"/>
              </a:ext>
            </a:extLst>
          </p:cNvPr>
          <p:cNvSpPr txBox="1"/>
          <p:nvPr/>
        </p:nvSpPr>
        <p:spPr>
          <a:xfrm>
            <a:off x="5669564" y="2897560"/>
            <a:ext cx="166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Communities</a:t>
            </a:r>
            <a:endParaRPr lang="zh-CN" altLang="en-US" dirty="0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53750FC4-A945-45DF-9F98-D052743BC8E8}"/>
              </a:ext>
            </a:extLst>
          </p:cNvPr>
          <p:cNvSpPr/>
          <p:nvPr/>
        </p:nvSpPr>
        <p:spPr>
          <a:xfrm>
            <a:off x="7263374" y="1957146"/>
            <a:ext cx="504056" cy="46805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2AC515-DC56-4146-A64E-BE5196220274}"/>
              </a:ext>
            </a:extLst>
          </p:cNvPr>
          <p:cNvSpPr txBox="1"/>
          <p:nvPr/>
        </p:nvSpPr>
        <p:spPr>
          <a:xfrm>
            <a:off x="7812360" y="1844824"/>
            <a:ext cx="1412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Deeper</a:t>
            </a:r>
          </a:p>
          <a:p>
            <a:r>
              <a:rPr lang="en-US" altLang="zh-CN" sz="2400" dirty="0"/>
              <a:t>Analysis</a:t>
            </a:r>
            <a:endParaRPr lang="zh-CN" altLang="en-US" sz="24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738563B-BE78-46F0-8CFF-9DAB226A99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98" y="1717148"/>
            <a:ext cx="1872208" cy="94804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ED8283E-FFF5-4E26-98F8-4F69EB43E0BC}"/>
              </a:ext>
            </a:extLst>
          </p:cNvPr>
          <p:cNvSpPr txBox="1"/>
          <p:nvPr/>
        </p:nvSpPr>
        <p:spPr>
          <a:xfrm>
            <a:off x="539552" y="3717032"/>
            <a:ext cx="75608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When forming dissimilarity matrix, we set a threshold </a:t>
            </a:r>
            <a:r>
              <a:rPr lang="en-US" altLang="zh-CN" dirty="0" smtClean="0"/>
              <a:t>manually </a:t>
            </a:r>
            <a:r>
              <a:rPr lang="en-US" altLang="zh-CN" dirty="0"/>
              <a:t>and let all values greater than the threshold be 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We </a:t>
            </a:r>
            <a:r>
              <a:rPr lang="en-US" altLang="zh-CN" dirty="0" smtClean="0"/>
              <a:t>use </a:t>
            </a:r>
            <a:r>
              <a:rPr lang="en-US" altLang="zh-CN" dirty="0"/>
              <a:t>Python library </a:t>
            </a:r>
            <a:r>
              <a:rPr lang="en-US" altLang="zh-CN" dirty="0" err="1"/>
              <a:t>NetworkX</a:t>
            </a:r>
            <a:r>
              <a:rPr lang="en-US" altLang="zh-CN" dirty="0"/>
              <a:t> to generate graphs.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We reuse Prof. </a:t>
            </a:r>
            <a:r>
              <a:rPr lang="en-US" altLang="zh-CN" dirty="0" err="1"/>
              <a:t>Kal’s</a:t>
            </a:r>
            <a:r>
              <a:rPr lang="en-US" altLang="zh-CN" dirty="0"/>
              <a:t> code to apply Girvan-Newman algorithm and </a:t>
            </a:r>
            <a:r>
              <a:rPr lang="en-US" altLang="zh-CN" dirty="0" smtClean="0"/>
              <a:t> visualize </a:t>
            </a:r>
            <a:r>
              <a:rPr lang="en-US" altLang="zh-CN" dirty="0"/>
              <a:t>the results.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Also, we try Markov Clustering and </a:t>
            </a:r>
            <a:r>
              <a:rPr lang="en-US" altLang="zh-CN" dirty="0" smtClean="0"/>
              <a:t>CPM, </a:t>
            </a:r>
            <a:r>
              <a:rPr lang="en-US" altLang="zh-CN" dirty="0"/>
              <a:t>using a project on </a:t>
            </a:r>
            <a:r>
              <a:rPr lang="en-US" altLang="zh-CN" dirty="0" smtClean="0"/>
              <a:t>GitHub </a:t>
            </a:r>
            <a:r>
              <a:rPr lang="en-US" altLang="zh-CN" dirty="0"/>
              <a:t>and </a:t>
            </a:r>
            <a:r>
              <a:rPr lang="en-US" altLang="zh-CN" dirty="0" err="1"/>
              <a:t>NetworkX</a:t>
            </a:r>
            <a:r>
              <a:rPr lang="en-US" altLang="zh-CN" dirty="0"/>
              <a:t> respectively.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407CD87-3655-440B-B95C-E60D41A0807D}"/>
              </a:ext>
            </a:extLst>
          </p:cNvPr>
          <p:cNvSpPr/>
          <p:nvPr/>
        </p:nvSpPr>
        <p:spPr>
          <a:xfrm>
            <a:off x="3630620" y="3244334"/>
            <a:ext cx="1882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Girven-Newman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9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Girvan-Newman Algorithm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1196752"/>
            <a:ext cx="7744003" cy="460648"/>
          </a:xfrm>
        </p:spPr>
        <p:txBody>
          <a:bodyPr/>
          <a:lstStyle/>
          <a:p>
            <a:pPr lvl="0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80604020202020204" charset="0"/>
                <a:cs typeface="Arial" panose="02080604020202020204" charset="0"/>
              </a:rPr>
              <a:t>Results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>
          <a:xfrm>
            <a:off x="0" y="1745376"/>
            <a:ext cx="9144000" cy="5112624"/>
          </a:xfrm>
        </p:spPr>
        <p:txBody>
          <a:bodyPr/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altLang="zh-CN" sz="1800" dirty="0" smtClean="0"/>
              <a:t>We got communities for different </a:t>
            </a:r>
            <a:r>
              <a:rPr lang="en-US" altLang="zh-CN" sz="1800" dirty="0"/>
              <a:t>styles and </a:t>
            </a:r>
            <a:r>
              <a:rPr lang="en-US" altLang="zh-CN" sz="1800" dirty="0" smtClean="0"/>
              <a:t>plotted </a:t>
            </a:r>
            <a:r>
              <a:rPr lang="en-US" altLang="zh-CN" sz="1800" dirty="0"/>
              <a:t>them</a:t>
            </a:r>
            <a:r>
              <a:rPr lang="en-US" altLang="zh-CN" sz="1800" dirty="0" smtClean="0"/>
              <a:t>.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altLang="zh-CN" sz="1800" dirty="0" smtClean="0"/>
              <a:t>Label: </a:t>
            </a:r>
            <a:r>
              <a:rPr lang="en-US" altLang="zh-CN" sz="1800" i="1" dirty="0" smtClean="0"/>
              <a:t>&lt;</a:t>
            </a:r>
            <a:r>
              <a:rPr lang="en-US" altLang="zh-CN" sz="1800" dirty="0" smtClean="0"/>
              <a:t>style-id&gt;, it means the node is the </a:t>
            </a:r>
            <a:r>
              <a:rPr lang="en-US" altLang="zh-CN" sz="1800" dirty="0" err="1" smtClean="0"/>
              <a:t>id</a:t>
            </a:r>
            <a:r>
              <a:rPr lang="en-US" altLang="zh-CN" sz="1200" dirty="0" err="1" smtClean="0"/>
              <a:t>th</a:t>
            </a:r>
            <a:r>
              <a:rPr lang="en-US" altLang="zh-CN" sz="1200" dirty="0" smtClean="0"/>
              <a:t> </a:t>
            </a:r>
            <a:r>
              <a:rPr lang="en-US" altLang="zh-CN" sz="1800" dirty="0" smtClean="0"/>
              <a:t>painting of the style.</a:t>
            </a:r>
          </a:p>
          <a:p>
            <a:pPr marL="285750" indent="-285750">
              <a:buFont typeface="Arial" panose="02080604020202020204" charset="0"/>
              <a:buChar char="•"/>
            </a:pPr>
            <a:r>
              <a:rPr lang="en-US" altLang="zh-CN" sz="1800" dirty="0" smtClean="0"/>
              <a:t>Community types:</a:t>
            </a:r>
          </a:p>
          <a:p>
            <a:pPr marL="1028700" lvl="1">
              <a:buFont typeface="Arial" panose="02080604020202020204" charset="0"/>
              <a:buChar char="•"/>
            </a:pPr>
            <a:r>
              <a:rPr lang="en-US" altLang="zh-CN" sz="1800" dirty="0"/>
              <a:t>S</a:t>
            </a:r>
            <a:r>
              <a:rPr lang="en-US" altLang="zh-CN" sz="1800" dirty="0" smtClean="0"/>
              <a:t>ome styles are almost separated from others like Early Renaissance </a:t>
            </a:r>
          </a:p>
          <a:p>
            <a:pPr lvl="1" indent="0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and Ukiyo-e.</a:t>
            </a:r>
          </a:p>
          <a:p>
            <a:pPr marL="1028700" lvl="1">
              <a:buFont typeface="Arial" panose="02080604020202020204" charset="0"/>
              <a:buChar char="•"/>
            </a:pPr>
            <a:r>
              <a:rPr lang="en-US" altLang="zh-CN" sz="1800" dirty="0" smtClean="0"/>
              <a:t>Some styles are closed to others, such as </a:t>
            </a:r>
            <a:r>
              <a:rPr lang="en-US" altLang="zh-CN" sz="1800" dirty="0"/>
              <a:t>Impressionism, Post Impressionism and Color Field painting, </a:t>
            </a:r>
            <a:r>
              <a:rPr lang="en-US" altLang="zh-CN" sz="1800" dirty="0" smtClean="0"/>
              <a:t>Minimalism and so on.</a:t>
            </a:r>
          </a:p>
          <a:p>
            <a:pPr marL="0" lvl="1" indent="0">
              <a:buNone/>
            </a:pPr>
            <a:r>
              <a:rPr lang="en-US" altLang="zh-CN" sz="1800" dirty="0" smtClean="0"/>
              <a:t>    Here’s the relationship between styles we found.</a:t>
            </a:r>
          </a:p>
          <a:p>
            <a:pPr marL="0" lvl="1" indent="0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Here’s the Global sight of communities with Pals.</a:t>
            </a:r>
          </a:p>
          <a:p>
            <a:pPr marL="0" lvl="1" indent="0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</a:t>
            </a:r>
          </a:p>
          <a:p>
            <a:endParaRPr lang="en-US" altLang="zh-CN" sz="1800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104"/>
            <a:ext cx="9145527" cy="57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9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0"/>
            <a:ext cx="831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40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2129</TotalTime>
  <Words>1232</Words>
  <Application>Microsoft Office PowerPoint</Application>
  <PresentationFormat>全屏显示(4:3)</PresentationFormat>
  <Paragraphs>211</Paragraphs>
  <Slides>25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맑은 고딕</vt:lpstr>
      <vt:lpstr>等线</vt:lpstr>
      <vt:lpstr>宋体</vt:lpstr>
      <vt:lpstr>Arial</vt:lpstr>
      <vt:lpstr>Calibri</vt:lpstr>
      <vt:lpstr>Office Theme</vt:lpstr>
      <vt:lpstr>Custom Design</vt:lpstr>
      <vt:lpstr>Equation</vt:lpstr>
      <vt:lpstr>PowerPoint 演示文稿</vt:lpstr>
      <vt:lpstr> Outline</vt:lpstr>
      <vt:lpstr> Starting Point</vt:lpstr>
      <vt:lpstr> Dataset</vt:lpstr>
      <vt:lpstr> Working Loop</vt:lpstr>
      <vt:lpstr> Workflow(1)</vt:lpstr>
      <vt:lpstr> Workflow(2)</vt:lpstr>
      <vt:lpstr>Girvan-Newman Algorithm</vt:lpstr>
      <vt:lpstr>PowerPoint 演示文稿</vt:lpstr>
      <vt:lpstr>GN Algorithm Analysis</vt:lpstr>
      <vt:lpstr>GN Algorithm Analysis</vt:lpstr>
      <vt:lpstr>GN Algorithm Analysis</vt:lpstr>
      <vt:lpstr>GN Algorithm Analysis</vt:lpstr>
      <vt:lpstr>GN Algorithm Analysis</vt:lpstr>
      <vt:lpstr>GN Algorithm Analysis</vt:lpstr>
      <vt:lpstr>GN Algorithm Analysis</vt:lpstr>
      <vt:lpstr>GN Algorithm Analysis</vt:lpstr>
      <vt:lpstr>How about the CPM</vt:lpstr>
      <vt:lpstr>Results from CPM</vt:lpstr>
      <vt:lpstr> Analysis through Algorithms(1)</vt:lpstr>
      <vt:lpstr> Analysis through Algorithms(2)</vt:lpstr>
      <vt:lpstr> Analysis through Algorithms(3)</vt:lpstr>
      <vt:lpstr> Analysis through Algorithms(4)</vt:lpstr>
      <vt:lpstr> Analysis through Algorithms(5)</vt:lpstr>
      <vt:lpstr>Conclusions &amp; Lessons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用户</cp:lastModifiedBy>
  <cp:revision>90</cp:revision>
  <dcterms:created xsi:type="dcterms:W3CDTF">2014-04-01T16:35:38Z</dcterms:created>
  <dcterms:modified xsi:type="dcterms:W3CDTF">2018-08-01T15:12:59Z</dcterms:modified>
</cp:coreProperties>
</file>